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
  </p:notesMasterIdLst>
  <p:sldIdLst>
    <p:sldId id="279" r:id="rId5"/>
    <p:sldId id="280" r:id="rId6"/>
    <p:sldId id="281" r:id="rId7"/>
    <p:sldId id="282" r:id="rId8"/>
    <p:sldId id="283" r:id="rId9"/>
    <p:sldId id="284" r:id="rId10"/>
    <p:sldId id="285" r:id="rId11"/>
    <p:sldId id="286"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4/16/2024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55450" y="1247224"/>
            <a:ext cx="4538124" cy="970450"/>
          </a:xfrm>
        </p:spPr>
        <p:txBody>
          <a:bodyPr anchor="b">
            <a:normAutofit fontScale="90000"/>
          </a:bodyPr>
          <a:lstStyle/>
          <a:p>
            <a:pPr algn="l"/>
            <a:r>
              <a:rPr lang="en-US" sz="4000" dirty="0"/>
              <a:t>Group Presentation</a:t>
            </a:r>
            <a:br>
              <a:rPr lang="en-US" sz="4000" dirty="0"/>
            </a:br>
            <a:br>
              <a:rPr lang="en-US" sz="4000" dirty="0"/>
            </a:br>
            <a:r>
              <a:rPr lang="en-US" sz="3100" dirty="0"/>
              <a:t>Ethical Hacking (CYT 130)	</a:t>
            </a:r>
            <a:endParaRPr lang="en-US" sz="40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55450" y="2408724"/>
            <a:ext cx="4403596" cy="4058751"/>
          </a:xfrm>
        </p:spPr>
        <p:txBody>
          <a:bodyPr anchor="t">
            <a:normAutofit/>
          </a:bodyPr>
          <a:lstStyle/>
          <a:p>
            <a:r>
              <a:rPr lang="en-US" sz="2400" dirty="0"/>
              <a:t>Team Members </a:t>
            </a:r>
          </a:p>
          <a:p>
            <a:pPr marL="36900" indent="0">
              <a:buNone/>
            </a:pPr>
            <a:r>
              <a:rPr lang="en-US" sz="2400" dirty="0"/>
              <a:t>	</a:t>
            </a:r>
            <a:r>
              <a:rPr lang="en-US" sz="1800" dirty="0"/>
              <a:t>Ishan Patel (146151238)</a:t>
            </a:r>
          </a:p>
          <a:p>
            <a:pPr marL="0" marR="0" indent="0">
              <a:lnSpc>
                <a:spcPct val="150000"/>
              </a:lnSpc>
              <a:spcBef>
                <a:spcPts val="0"/>
              </a:spcBef>
              <a:spcAft>
                <a:spcPts val="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r>
              <a:rPr lang="en-CA" sz="1800" kern="100" dirty="0" err="1">
                <a:effectLst/>
                <a:ea typeface="Aptos" panose="020B0004020202020204" pitchFamily="34" charset="0"/>
                <a:cs typeface="Times New Roman" panose="02020603050405020304" pitchFamily="18" charset="0"/>
              </a:rPr>
              <a:t>Umut</a:t>
            </a:r>
            <a:r>
              <a:rPr lang="en-CA" sz="1800" kern="100" dirty="0">
                <a:effectLst/>
                <a:ea typeface="Aptos" panose="020B0004020202020204" pitchFamily="34" charset="0"/>
                <a:cs typeface="Times New Roman" panose="02020603050405020304" pitchFamily="18" charset="0"/>
              </a:rPr>
              <a:t> </a:t>
            </a:r>
            <a:r>
              <a:rPr lang="en-CA" sz="1800" kern="100" dirty="0" err="1">
                <a:effectLst/>
                <a:ea typeface="Aptos" panose="020B0004020202020204" pitchFamily="34" charset="0"/>
                <a:cs typeface="Times New Roman" panose="02020603050405020304" pitchFamily="18" charset="0"/>
              </a:rPr>
              <a:t>Yorulmaz</a:t>
            </a:r>
            <a:r>
              <a:rPr lang="en-CA" sz="1800" kern="100" dirty="0">
                <a:effectLst/>
                <a:ea typeface="Aptos" panose="020B0004020202020204" pitchFamily="34" charset="0"/>
                <a:cs typeface="Times New Roman" panose="02020603050405020304" pitchFamily="18" charset="0"/>
              </a:rPr>
              <a:t> (130206238)</a:t>
            </a:r>
            <a:br>
              <a:rPr lang="en-CA" sz="1800" kern="100" dirty="0">
                <a:effectLst/>
                <a:ea typeface="Aptos" panose="020B0004020202020204" pitchFamily="34" charset="0"/>
                <a:cs typeface="Times New Roman" panose="02020603050405020304" pitchFamily="18" charset="0"/>
              </a:rPr>
            </a:br>
            <a:r>
              <a:rPr lang="en-CA" sz="1800" kern="100" dirty="0">
                <a:effectLst/>
                <a:ea typeface="Aptos" panose="020B0004020202020204" pitchFamily="34" charset="0"/>
                <a:cs typeface="Times New Roman" panose="02020603050405020304" pitchFamily="18" charset="0"/>
              </a:rPr>
              <a:t>	</a:t>
            </a:r>
            <a:r>
              <a:rPr lang="en-CA" sz="1800" dirty="0" err="1">
                <a:effectLst/>
                <a:ea typeface="Aptos" panose="020B0004020202020204" pitchFamily="34" charset="0"/>
                <a:cs typeface="Times New Roman" panose="02020603050405020304" pitchFamily="18" charset="0"/>
              </a:rPr>
              <a:t>Kheelesh</a:t>
            </a:r>
            <a:r>
              <a:rPr lang="en-CA" sz="1800" dirty="0">
                <a:effectLst/>
                <a:ea typeface="Aptos" panose="020B0004020202020204" pitchFamily="34" charset="0"/>
                <a:cs typeface="Times New Roman" panose="02020603050405020304" pitchFamily="18" charset="0"/>
              </a:rPr>
              <a:t> Krishna </a:t>
            </a:r>
            <a:r>
              <a:rPr lang="en-CA" sz="1800" dirty="0" err="1">
                <a:effectLst/>
                <a:ea typeface="Aptos" panose="020B0004020202020204" pitchFamily="34" charset="0"/>
                <a:cs typeface="Times New Roman" panose="02020603050405020304" pitchFamily="18" charset="0"/>
              </a:rPr>
              <a:t>Tupsy</a:t>
            </a:r>
            <a:r>
              <a:rPr lang="en-CA" sz="1800" dirty="0">
                <a:effectLst/>
                <a:ea typeface="Aptos" panose="020B0004020202020204" pitchFamily="34" charset="0"/>
                <a:cs typeface="Times New Roman" panose="02020603050405020304" pitchFamily="18" charset="0"/>
              </a:rPr>
              <a:t> 	(164071235)</a:t>
            </a:r>
            <a:endParaRPr lang="en-US" sz="1800" dirty="0"/>
          </a:p>
          <a:p>
            <a:pPr marL="36900" indent="0">
              <a:buNone/>
            </a:pPr>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560F-C0AA-22A2-6CC5-1DD2825AB1CF}"/>
              </a:ext>
            </a:extLst>
          </p:cNvPr>
          <p:cNvSpPr>
            <a:spLocks noGrp="1"/>
          </p:cNvSpPr>
          <p:nvPr>
            <p:ph type="title"/>
          </p:nvPr>
        </p:nvSpPr>
        <p:spPr/>
        <p:txBody>
          <a:bodyPr/>
          <a:lstStyle/>
          <a:p>
            <a:r>
              <a:rPr lang="en-US" dirty="0"/>
              <a:t>Steps to Exploit</a:t>
            </a:r>
          </a:p>
        </p:txBody>
      </p:sp>
      <p:sp>
        <p:nvSpPr>
          <p:cNvPr id="3" name="Content Placeholder 2">
            <a:extLst>
              <a:ext uri="{FF2B5EF4-FFF2-40B4-BE49-F238E27FC236}">
                <a16:creationId xmlns:a16="http://schemas.microsoft.com/office/drawing/2014/main" id="{6AB99620-AA16-A5F3-5CC0-11C8362337DB}"/>
              </a:ext>
            </a:extLst>
          </p:cNvPr>
          <p:cNvSpPr>
            <a:spLocks noGrp="1"/>
          </p:cNvSpPr>
          <p:nvPr>
            <p:ph idx="1"/>
          </p:nvPr>
        </p:nvSpPr>
        <p:spPr/>
        <p:txBody>
          <a:bodyPr/>
          <a:lstStyle/>
          <a:p>
            <a:r>
              <a:rPr lang="en-US" dirty="0"/>
              <a:t>Step 1 – Open Metasploit</a:t>
            </a:r>
          </a:p>
          <a:p>
            <a:r>
              <a:rPr lang="en-US" dirty="0"/>
              <a:t>Step 2 – Search for ssh Payloads</a:t>
            </a:r>
          </a:p>
          <a:p>
            <a:r>
              <a:rPr lang="en-US" dirty="0"/>
              <a:t>Step 3 – We used </a:t>
            </a:r>
            <a:r>
              <a:rPr lang="en-US" dirty="0" err="1"/>
              <a:t>ssh_login</a:t>
            </a:r>
            <a:r>
              <a:rPr lang="en-US" dirty="0"/>
              <a:t> scanner payload</a:t>
            </a:r>
          </a:p>
          <a:p>
            <a:r>
              <a:rPr lang="en-US" dirty="0"/>
              <a:t>Step 4 – Set the Parameters</a:t>
            </a:r>
          </a:p>
          <a:p>
            <a:r>
              <a:rPr lang="en-US" dirty="0"/>
              <a:t>Step 5  - Exploit through </a:t>
            </a:r>
            <a:r>
              <a:rPr lang="en-US" dirty="0" err="1"/>
              <a:t>bruteforce</a:t>
            </a:r>
            <a:endParaRPr lang="en-US" dirty="0"/>
          </a:p>
          <a:p>
            <a:r>
              <a:rPr lang="en-US" dirty="0"/>
              <a:t>Step 6  - Boom!! Got the access</a:t>
            </a:r>
          </a:p>
        </p:txBody>
      </p:sp>
    </p:spTree>
    <p:extLst>
      <p:ext uri="{BB962C8B-B14F-4D97-AF65-F5344CB8AC3E}">
        <p14:creationId xmlns:p14="http://schemas.microsoft.com/office/powerpoint/2010/main" val="352794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C3AD-ED72-2460-39A2-4ABE072C422B}"/>
              </a:ext>
            </a:extLst>
          </p:cNvPr>
          <p:cNvSpPr>
            <a:spLocks noGrp="1"/>
          </p:cNvSpPr>
          <p:nvPr>
            <p:ph type="title"/>
          </p:nvPr>
        </p:nvSpPr>
        <p:spPr/>
        <p:txBody>
          <a:bodyPr/>
          <a:lstStyle/>
          <a:p>
            <a:r>
              <a:rPr lang="en-US" dirty="0"/>
              <a:t>Observation</a:t>
            </a:r>
          </a:p>
        </p:txBody>
      </p:sp>
      <p:pic>
        <p:nvPicPr>
          <p:cNvPr id="5" name="Content Placeholder 4">
            <a:extLst>
              <a:ext uri="{FF2B5EF4-FFF2-40B4-BE49-F238E27FC236}">
                <a16:creationId xmlns:a16="http://schemas.microsoft.com/office/drawing/2014/main" id="{B43E62F6-6877-1B96-C5C8-C55A15C9D3E5}"/>
              </a:ext>
            </a:extLst>
          </p:cNvPr>
          <p:cNvPicPr>
            <a:picLocks noGrp="1" noChangeAspect="1"/>
          </p:cNvPicPr>
          <p:nvPr>
            <p:ph idx="1"/>
          </p:nvPr>
        </p:nvPicPr>
        <p:blipFill rotWithShape="1">
          <a:blip r:embed="rId2"/>
          <a:srcRect l="18053" t="31026" r="23101" b="32820"/>
          <a:stretch/>
        </p:blipFill>
        <p:spPr>
          <a:xfrm>
            <a:off x="528536" y="2066925"/>
            <a:ext cx="11134927" cy="3848100"/>
          </a:xfrm>
        </p:spPr>
      </p:pic>
    </p:spTree>
    <p:extLst>
      <p:ext uri="{BB962C8B-B14F-4D97-AF65-F5344CB8AC3E}">
        <p14:creationId xmlns:p14="http://schemas.microsoft.com/office/powerpoint/2010/main" val="633727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5A8D-3255-DBDC-A0CA-9A8F7735138F}"/>
              </a:ext>
            </a:extLst>
          </p:cNvPr>
          <p:cNvSpPr>
            <a:spLocks noGrp="1"/>
          </p:cNvSpPr>
          <p:nvPr>
            <p:ph type="title"/>
          </p:nvPr>
        </p:nvSpPr>
        <p:spPr/>
        <p:txBody>
          <a:bodyPr/>
          <a:lstStyle/>
          <a:p>
            <a:r>
              <a:rPr lang="en-US" dirty="0"/>
              <a:t>Proof of Concept (PoC)</a:t>
            </a:r>
          </a:p>
        </p:txBody>
      </p:sp>
      <p:sp>
        <p:nvSpPr>
          <p:cNvPr id="3" name="Content Placeholder 2">
            <a:extLst>
              <a:ext uri="{FF2B5EF4-FFF2-40B4-BE49-F238E27FC236}">
                <a16:creationId xmlns:a16="http://schemas.microsoft.com/office/drawing/2014/main" id="{40E6249E-9FC1-F945-16EA-C4ED34115209}"/>
              </a:ext>
            </a:extLst>
          </p:cNvPr>
          <p:cNvSpPr>
            <a:spLocks noGrp="1"/>
          </p:cNvSpPr>
          <p:nvPr>
            <p:ph idx="1"/>
          </p:nvPr>
        </p:nvSpPr>
        <p:spPr/>
        <p:txBody>
          <a:bodyPr/>
          <a:lstStyle/>
          <a:p>
            <a:pPr marL="36900" indent="0">
              <a:buNone/>
            </a:pPr>
            <a:endParaRPr lang="en-US" dirty="0"/>
          </a:p>
          <a:p>
            <a:pPr marL="36900" indent="0">
              <a:buNone/>
            </a:pPr>
            <a:endParaRPr lang="en-US" dirty="0"/>
          </a:p>
        </p:txBody>
      </p:sp>
      <p:pic>
        <p:nvPicPr>
          <p:cNvPr id="7" name="Picture 6">
            <a:extLst>
              <a:ext uri="{FF2B5EF4-FFF2-40B4-BE49-F238E27FC236}">
                <a16:creationId xmlns:a16="http://schemas.microsoft.com/office/drawing/2014/main" id="{63B7AEC7-D3A1-5DC8-E8E9-922BEB7AAE3C}"/>
              </a:ext>
            </a:extLst>
          </p:cNvPr>
          <p:cNvPicPr>
            <a:picLocks noChangeAspect="1"/>
          </p:cNvPicPr>
          <p:nvPr/>
        </p:nvPicPr>
        <p:blipFill rotWithShape="1">
          <a:blip r:embed="rId2"/>
          <a:srcRect l="17109" t="25695" r="41015" b="28750"/>
          <a:stretch/>
        </p:blipFill>
        <p:spPr>
          <a:xfrm>
            <a:off x="2447924" y="1866900"/>
            <a:ext cx="7486883" cy="4581526"/>
          </a:xfrm>
          <a:prstGeom prst="rect">
            <a:avLst/>
          </a:prstGeom>
        </p:spPr>
      </p:pic>
    </p:spTree>
    <p:extLst>
      <p:ext uri="{BB962C8B-B14F-4D97-AF65-F5344CB8AC3E}">
        <p14:creationId xmlns:p14="http://schemas.microsoft.com/office/powerpoint/2010/main" val="1952897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4C36E-5068-982B-A54E-63B7970FFB71}"/>
              </a:ext>
            </a:extLst>
          </p:cNvPr>
          <p:cNvSpPr>
            <a:spLocks noGrp="1"/>
          </p:cNvSpPr>
          <p:nvPr>
            <p:ph type="title"/>
          </p:nvPr>
        </p:nvSpPr>
        <p:spPr/>
        <p:txBody>
          <a:bodyPr/>
          <a:lstStyle/>
          <a:p>
            <a:r>
              <a:rPr lang="en-US" dirty="0"/>
              <a:t>Proof of Concept (PoC)</a:t>
            </a:r>
          </a:p>
        </p:txBody>
      </p:sp>
      <p:pic>
        <p:nvPicPr>
          <p:cNvPr id="5" name="Content Placeholder 4">
            <a:extLst>
              <a:ext uri="{FF2B5EF4-FFF2-40B4-BE49-F238E27FC236}">
                <a16:creationId xmlns:a16="http://schemas.microsoft.com/office/drawing/2014/main" id="{08EC566C-AC75-B5FA-7879-020528298FAB}"/>
              </a:ext>
            </a:extLst>
          </p:cNvPr>
          <p:cNvPicPr>
            <a:picLocks noGrp="1" noChangeAspect="1"/>
          </p:cNvPicPr>
          <p:nvPr>
            <p:ph idx="1"/>
          </p:nvPr>
        </p:nvPicPr>
        <p:blipFill rotWithShape="1">
          <a:blip r:embed="rId2"/>
          <a:srcRect l="16406" t="61806" r="41328" b="12499"/>
          <a:stretch/>
        </p:blipFill>
        <p:spPr>
          <a:xfrm>
            <a:off x="1300352" y="2228850"/>
            <a:ext cx="9721322" cy="3324339"/>
          </a:xfrm>
          <a:prstGeom prst="rect">
            <a:avLst/>
          </a:prstGeom>
        </p:spPr>
      </p:pic>
    </p:spTree>
    <p:extLst>
      <p:ext uri="{BB962C8B-B14F-4D97-AF65-F5344CB8AC3E}">
        <p14:creationId xmlns:p14="http://schemas.microsoft.com/office/powerpoint/2010/main" val="35993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3DAC8-590B-EFCD-6787-782B654E99E1}"/>
              </a:ext>
            </a:extLst>
          </p:cNvPr>
          <p:cNvSpPr>
            <a:spLocks noGrp="1"/>
          </p:cNvSpPr>
          <p:nvPr>
            <p:ph type="title"/>
          </p:nvPr>
        </p:nvSpPr>
        <p:spPr/>
        <p:txBody>
          <a:bodyPr/>
          <a:lstStyle/>
          <a:p>
            <a:r>
              <a:rPr lang="en-US" dirty="0" err="1"/>
              <a:t>Distcc</a:t>
            </a:r>
            <a:r>
              <a:rPr lang="en-US" dirty="0"/>
              <a:t> – Privilege </a:t>
            </a:r>
            <a:r>
              <a:rPr lang="en-US" dirty="0" err="1"/>
              <a:t>Escaation</a:t>
            </a:r>
            <a:endParaRPr lang="en-US" dirty="0"/>
          </a:p>
        </p:txBody>
      </p:sp>
      <p:sp>
        <p:nvSpPr>
          <p:cNvPr id="3" name="Content Placeholder 2">
            <a:extLst>
              <a:ext uri="{FF2B5EF4-FFF2-40B4-BE49-F238E27FC236}">
                <a16:creationId xmlns:a16="http://schemas.microsoft.com/office/drawing/2014/main" id="{BA1F616E-392B-E2F8-4921-4C616AF8501C}"/>
              </a:ext>
            </a:extLst>
          </p:cNvPr>
          <p:cNvSpPr>
            <a:spLocks noGrp="1"/>
          </p:cNvSpPr>
          <p:nvPr>
            <p:ph idx="1"/>
          </p:nvPr>
        </p:nvSpPr>
        <p:spPr/>
        <p:txBody>
          <a:bodyPr/>
          <a:lstStyle/>
          <a:p>
            <a:r>
              <a:rPr lang="en-US" dirty="0"/>
              <a:t>Privilege escalation refers to the process of gaining higher levels of access or privileges on a system than originally intended by its administrator.</a:t>
            </a:r>
          </a:p>
          <a:p>
            <a:r>
              <a:rPr lang="en-US" dirty="0" err="1"/>
              <a:t>Distcc</a:t>
            </a:r>
            <a:r>
              <a:rPr lang="en-US" dirty="0"/>
              <a:t> is a tool commonly used in software development environments to distribute compilation tasks across multiple machines in a network.</a:t>
            </a:r>
          </a:p>
          <a:p>
            <a:r>
              <a:rPr lang="en-US" dirty="0"/>
              <a:t>Its primary purpose is to speed up compilation times by leveraging the computing power of multiple machines.</a:t>
            </a:r>
          </a:p>
        </p:txBody>
      </p:sp>
      <p:pic>
        <p:nvPicPr>
          <p:cNvPr id="5" name="Picture 4">
            <a:extLst>
              <a:ext uri="{FF2B5EF4-FFF2-40B4-BE49-F238E27FC236}">
                <a16:creationId xmlns:a16="http://schemas.microsoft.com/office/drawing/2014/main" id="{90B41BD5-FDBC-7DD8-179B-4487C9704B6D}"/>
              </a:ext>
            </a:extLst>
          </p:cNvPr>
          <p:cNvPicPr>
            <a:picLocks noChangeAspect="1"/>
          </p:cNvPicPr>
          <p:nvPr/>
        </p:nvPicPr>
        <p:blipFill rotWithShape="1">
          <a:blip r:embed="rId2"/>
          <a:srcRect l="19453" t="59307" r="43437" b="34027"/>
          <a:stretch/>
        </p:blipFill>
        <p:spPr>
          <a:xfrm>
            <a:off x="590550" y="4991101"/>
            <a:ext cx="11216682" cy="1133475"/>
          </a:xfrm>
          <a:prstGeom prst="rect">
            <a:avLst/>
          </a:prstGeom>
        </p:spPr>
      </p:pic>
      <p:sp>
        <p:nvSpPr>
          <p:cNvPr id="6" name="Rectangle 5">
            <a:extLst>
              <a:ext uri="{FF2B5EF4-FFF2-40B4-BE49-F238E27FC236}">
                <a16:creationId xmlns:a16="http://schemas.microsoft.com/office/drawing/2014/main" id="{741C964C-91AF-9F9E-603F-064FC72501B1}"/>
              </a:ext>
            </a:extLst>
          </p:cNvPr>
          <p:cNvSpPr/>
          <p:nvPr/>
        </p:nvSpPr>
        <p:spPr>
          <a:xfrm>
            <a:off x="1562100" y="5267325"/>
            <a:ext cx="3057525" cy="285750"/>
          </a:xfrm>
          <a:prstGeom prst="rect">
            <a:avLst/>
          </a:prstGeom>
          <a:noFill/>
          <a:ln w="9525" cap="flat" cmpd="sng" algn="ctr">
            <a:solidFill>
              <a:srgbClr val="FF0000"/>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984341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9000-9745-FEA4-C52B-06CDEB9B81D1}"/>
              </a:ext>
            </a:extLst>
          </p:cNvPr>
          <p:cNvSpPr>
            <a:spLocks noGrp="1"/>
          </p:cNvSpPr>
          <p:nvPr>
            <p:ph type="title"/>
          </p:nvPr>
        </p:nvSpPr>
        <p:spPr/>
        <p:txBody>
          <a:bodyPr/>
          <a:lstStyle/>
          <a:p>
            <a:r>
              <a:rPr lang="en-US" dirty="0"/>
              <a:t>Steps to Exploit </a:t>
            </a:r>
          </a:p>
        </p:txBody>
      </p:sp>
      <p:sp>
        <p:nvSpPr>
          <p:cNvPr id="3" name="Content Placeholder 2">
            <a:extLst>
              <a:ext uri="{FF2B5EF4-FFF2-40B4-BE49-F238E27FC236}">
                <a16:creationId xmlns:a16="http://schemas.microsoft.com/office/drawing/2014/main" id="{40725E2E-F817-E449-ED42-731E64DC03DA}"/>
              </a:ext>
            </a:extLst>
          </p:cNvPr>
          <p:cNvSpPr>
            <a:spLocks noGrp="1"/>
          </p:cNvSpPr>
          <p:nvPr>
            <p:ph idx="1"/>
          </p:nvPr>
        </p:nvSpPr>
        <p:spPr/>
        <p:txBody>
          <a:bodyPr>
            <a:normAutofit fontScale="92500" lnSpcReduction="20000"/>
          </a:bodyPr>
          <a:lstStyle/>
          <a:p>
            <a:r>
              <a:rPr lang="en-US" dirty="0"/>
              <a:t>Step 1 – Exploit through Metasploit for normal access</a:t>
            </a:r>
          </a:p>
          <a:p>
            <a:r>
              <a:rPr lang="en-US" dirty="0"/>
              <a:t>Step 2 – To escalate the privileges we need to know which kernel it uses.</a:t>
            </a:r>
          </a:p>
          <a:p>
            <a:r>
              <a:rPr lang="en-US" dirty="0"/>
              <a:t>Step 3 – Find exploits for the kernel found</a:t>
            </a:r>
          </a:p>
          <a:p>
            <a:r>
              <a:rPr lang="en-US" dirty="0"/>
              <a:t>Step 4 – Copy the exploit to Apache</a:t>
            </a:r>
          </a:p>
          <a:p>
            <a:r>
              <a:rPr lang="en-US" dirty="0"/>
              <a:t>Step 5 – Prepare the file, compile it in the low – privilege access and upload it to target machine</a:t>
            </a:r>
          </a:p>
          <a:p>
            <a:r>
              <a:rPr lang="en-US" dirty="0"/>
              <a:t>Step 6 – Start the listener (</a:t>
            </a:r>
            <a:r>
              <a:rPr lang="en-US" dirty="0" err="1"/>
              <a:t>netcat</a:t>
            </a:r>
            <a:r>
              <a:rPr lang="en-US" dirty="0"/>
              <a:t>)</a:t>
            </a:r>
          </a:p>
          <a:p>
            <a:r>
              <a:rPr lang="en-US" dirty="0"/>
              <a:t>Step 7 – Run the exploit in low – privilege access</a:t>
            </a:r>
          </a:p>
          <a:p>
            <a:r>
              <a:rPr lang="en-US" dirty="0"/>
              <a:t>Step 8 – Boom!! You have the root access</a:t>
            </a:r>
          </a:p>
        </p:txBody>
      </p:sp>
    </p:spTree>
    <p:extLst>
      <p:ext uri="{BB962C8B-B14F-4D97-AF65-F5344CB8AC3E}">
        <p14:creationId xmlns:p14="http://schemas.microsoft.com/office/powerpoint/2010/main" val="366762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B8BD6-F835-7269-B3AC-13D7F44CE651}"/>
              </a:ext>
            </a:extLst>
          </p:cNvPr>
          <p:cNvSpPr>
            <a:spLocks noGrp="1"/>
          </p:cNvSpPr>
          <p:nvPr>
            <p:ph type="title"/>
          </p:nvPr>
        </p:nvSpPr>
        <p:spPr/>
        <p:txBody>
          <a:bodyPr/>
          <a:lstStyle/>
          <a:p>
            <a:r>
              <a:rPr lang="en-US" dirty="0"/>
              <a:t>Observation</a:t>
            </a:r>
          </a:p>
        </p:txBody>
      </p:sp>
      <p:pic>
        <p:nvPicPr>
          <p:cNvPr id="5" name="Content Placeholder 4">
            <a:extLst>
              <a:ext uri="{FF2B5EF4-FFF2-40B4-BE49-F238E27FC236}">
                <a16:creationId xmlns:a16="http://schemas.microsoft.com/office/drawing/2014/main" id="{23D9EE4B-24A1-D41D-3EE7-40D9284B9432}"/>
              </a:ext>
            </a:extLst>
          </p:cNvPr>
          <p:cNvPicPr>
            <a:picLocks noGrp="1" noChangeAspect="1"/>
          </p:cNvPicPr>
          <p:nvPr>
            <p:ph idx="1"/>
          </p:nvPr>
        </p:nvPicPr>
        <p:blipFill rotWithShape="1">
          <a:blip r:embed="rId2"/>
          <a:srcRect l="28005" t="57692" r="34351" b="17180"/>
          <a:stretch/>
        </p:blipFill>
        <p:spPr>
          <a:xfrm>
            <a:off x="979110" y="1866900"/>
            <a:ext cx="10223132" cy="3838575"/>
          </a:xfrm>
        </p:spPr>
      </p:pic>
    </p:spTree>
    <p:extLst>
      <p:ext uri="{BB962C8B-B14F-4D97-AF65-F5344CB8AC3E}">
        <p14:creationId xmlns:p14="http://schemas.microsoft.com/office/powerpoint/2010/main" val="983732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FB6E-DEAE-9C63-43AD-3144FBA5CFBE}"/>
              </a:ext>
            </a:extLst>
          </p:cNvPr>
          <p:cNvSpPr>
            <a:spLocks noGrp="1"/>
          </p:cNvSpPr>
          <p:nvPr>
            <p:ph type="title"/>
          </p:nvPr>
        </p:nvSpPr>
        <p:spPr/>
        <p:txBody>
          <a:bodyPr/>
          <a:lstStyle/>
          <a:p>
            <a:r>
              <a:rPr lang="en-US" dirty="0"/>
              <a:t>Proof of Concept</a:t>
            </a:r>
          </a:p>
        </p:txBody>
      </p:sp>
      <p:pic>
        <p:nvPicPr>
          <p:cNvPr id="5" name="Content Placeholder 4">
            <a:extLst>
              <a:ext uri="{FF2B5EF4-FFF2-40B4-BE49-F238E27FC236}">
                <a16:creationId xmlns:a16="http://schemas.microsoft.com/office/drawing/2014/main" id="{C6563613-7309-8942-12FA-5A7BAD4AA9A8}"/>
              </a:ext>
            </a:extLst>
          </p:cNvPr>
          <p:cNvPicPr>
            <a:picLocks noGrp="1" noChangeAspect="1"/>
          </p:cNvPicPr>
          <p:nvPr>
            <p:ph idx="1"/>
          </p:nvPr>
        </p:nvPicPr>
        <p:blipFill rotWithShape="1">
          <a:blip r:embed="rId2"/>
          <a:srcRect t="47948" r="62388" b="9744"/>
          <a:stretch/>
        </p:blipFill>
        <p:spPr>
          <a:xfrm>
            <a:off x="449154" y="2636282"/>
            <a:ext cx="5961258" cy="3771901"/>
          </a:xfrm>
        </p:spPr>
      </p:pic>
      <p:sp>
        <p:nvSpPr>
          <p:cNvPr id="6" name="TextBox 5">
            <a:extLst>
              <a:ext uri="{FF2B5EF4-FFF2-40B4-BE49-F238E27FC236}">
                <a16:creationId xmlns:a16="http://schemas.microsoft.com/office/drawing/2014/main" id="{0E09AAB5-5D09-0273-3414-48B540F872B9}"/>
              </a:ext>
            </a:extLst>
          </p:cNvPr>
          <p:cNvSpPr txBox="1"/>
          <p:nvPr/>
        </p:nvSpPr>
        <p:spPr>
          <a:xfrm>
            <a:off x="1790700" y="2020758"/>
            <a:ext cx="1985480" cy="461665"/>
          </a:xfrm>
          <a:prstGeom prst="rect">
            <a:avLst/>
          </a:prstGeom>
          <a:noFill/>
        </p:spPr>
        <p:txBody>
          <a:bodyPr wrap="none" rtlCol="0">
            <a:spAutoFit/>
          </a:bodyPr>
          <a:lstStyle/>
          <a:p>
            <a:r>
              <a:rPr lang="en-US" sz="2400" dirty="0"/>
              <a:t>Normal Access</a:t>
            </a:r>
          </a:p>
        </p:txBody>
      </p:sp>
      <p:pic>
        <p:nvPicPr>
          <p:cNvPr id="8" name="Picture 7">
            <a:extLst>
              <a:ext uri="{FF2B5EF4-FFF2-40B4-BE49-F238E27FC236}">
                <a16:creationId xmlns:a16="http://schemas.microsoft.com/office/drawing/2014/main" id="{69DBBA4E-89CA-9F6C-52FC-B2D15AB12A8D}"/>
              </a:ext>
            </a:extLst>
          </p:cNvPr>
          <p:cNvPicPr>
            <a:picLocks noChangeAspect="1"/>
          </p:cNvPicPr>
          <p:nvPr/>
        </p:nvPicPr>
        <p:blipFill rotWithShape="1">
          <a:blip r:embed="rId3"/>
          <a:srcRect l="26406" t="71111" r="44687" b="16389"/>
          <a:stretch/>
        </p:blipFill>
        <p:spPr>
          <a:xfrm>
            <a:off x="6677024" y="3429000"/>
            <a:ext cx="5257801" cy="1278925"/>
          </a:xfrm>
          <a:prstGeom prst="rect">
            <a:avLst/>
          </a:prstGeom>
        </p:spPr>
      </p:pic>
      <p:sp>
        <p:nvSpPr>
          <p:cNvPr id="9" name="TextBox 8">
            <a:extLst>
              <a:ext uri="{FF2B5EF4-FFF2-40B4-BE49-F238E27FC236}">
                <a16:creationId xmlns:a16="http://schemas.microsoft.com/office/drawing/2014/main" id="{A9683510-31FB-D212-06DC-F10F798F8648}"/>
              </a:ext>
            </a:extLst>
          </p:cNvPr>
          <p:cNvSpPr txBox="1"/>
          <p:nvPr/>
        </p:nvSpPr>
        <p:spPr>
          <a:xfrm>
            <a:off x="9010650" y="2020758"/>
            <a:ext cx="1647246" cy="461665"/>
          </a:xfrm>
          <a:prstGeom prst="rect">
            <a:avLst/>
          </a:prstGeom>
          <a:noFill/>
        </p:spPr>
        <p:txBody>
          <a:bodyPr wrap="none" rtlCol="0">
            <a:spAutoFit/>
          </a:bodyPr>
          <a:lstStyle/>
          <a:p>
            <a:r>
              <a:rPr lang="en-US" sz="2400" dirty="0"/>
              <a:t>Root Access</a:t>
            </a:r>
          </a:p>
        </p:txBody>
      </p:sp>
    </p:spTree>
    <p:extLst>
      <p:ext uri="{BB962C8B-B14F-4D97-AF65-F5344CB8AC3E}">
        <p14:creationId xmlns:p14="http://schemas.microsoft.com/office/powerpoint/2010/main" val="3848293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26F6-6C46-12C5-9EAF-60DEA6E13C31}"/>
              </a:ext>
            </a:extLst>
          </p:cNvPr>
          <p:cNvSpPr>
            <a:spLocks noGrp="1"/>
          </p:cNvSpPr>
          <p:nvPr>
            <p:ph type="title"/>
          </p:nvPr>
        </p:nvSpPr>
        <p:spPr/>
        <p:txBody>
          <a:bodyPr/>
          <a:lstStyle/>
          <a:p>
            <a:r>
              <a:rPr lang="en-US" dirty="0"/>
              <a:t>4) SQL Injection - DVWA</a:t>
            </a:r>
          </a:p>
        </p:txBody>
      </p:sp>
      <p:sp>
        <p:nvSpPr>
          <p:cNvPr id="3" name="Content Placeholder 2">
            <a:extLst>
              <a:ext uri="{FF2B5EF4-FFF2-40B4-BE49-F238E27FC236}">
                <a16:creationId xmlns:a16="http://schemas.microsoft.com/office/drawing/2014/main" id="{F32F126C-034C-F821-8316-77BA9410771B}"/>
              </a:ext>
            </a:extLst>
          </p:cNvPr>
          <p:cNvSpPr>
            <a:spLocks noGrp="1"/>
          </p:cNvSpPr>
          <p:nvPr>
            <p:ph idx="1"/>
          </p:nvPr>
        </p:nvSpPr>
        <p:spPr>
          <a:xfrm>
            <a:off x="913795" y="2286000"/>
            <a:ext cx="10353762" cy="3714749"/>
          </a:xfrm>
        </p:spPr>
        <p:txBody>
          <a:bodyPr/>
          <a:lstStyle/>
          <a:p>
            <a:r>
              <a:rPr lang="en-US" dirty="0"/>
              <a:t>SQL injection is a web security vulnerability that allows an attacker to interfere with the queries that an application makes to its database."</a:t>
            </a:r>
          </a:p>
          <a:p>
            <a:r>
              <a:rPr lang="en-US" dirty="0"/>
              <a:t>By injecting malicious SQL code into input fields, an attacker can manipulate the database queries to perform unauthorized actions, such as accessing sensitive data or executing arbitrary commands.</a:t>
            </a:r>
          </a:p>
          <a:p>
            <a:r>
              <a:rPr lang="en-US" dirty="0"/>
              <a:t>Common Payload  - ‘ OR ‘1’ = ‘1’ #</a:t>
            </a:r>
          </a:p>
          <a:p>
            <a:pPr marL="36900" indent="0">
              <a:buNone/>
            </a:pPr>
            <a:endParaRPr lang="en-US" dirty="0"/>
          </a:p>
        </p:txBody>
      </p:sp>
    </p:spTree>
    <p:extLst>
      <p:ext uri="{BB962C8B-B14F-4D97-AF65-F5344CB8AC3E}">
        <p14:creationId xmlns:p14="http://schemas.microsoft.com/office/powerpoint/2010/main" val="4169344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2629-5944-6062-75B9-267ABAD8DC93}"/>
              </a:ext>
            </a:extLst>
          </p:cNvPr>
          <p:cNvSpPr>
            <a:spLocks noGrp="1"/>
          </p:cNvSpPr>
          <p:nvPr>
            <p:ph type="title"/>
          </p:nvPr>
        </p:nvSpPr>
        <p:spPr/>
        <p:txBody>
          <a:bodyPr/>
          <a:lstStyle/>
          <a:p>
            <a:r>
              <a:rPr lang="en-US" dirty="0"/>
              <a:t>Observation</a:t>
            </a:r>
          </a:p>
        </p:txBody>
      </p:sp>
      <p:pic>
        <p:nvPicPr>
          <p:cNvPr id="7" name="Content Placeholder 6">
            <a:extLst>
              <a:ext uri="{FF2B5EF4-FFF2-40B4-BE49-F238E27FC236}">
                <a16:creationId xmlns:a16="http://schemas.microsoft.com/office/drawing/2014/main" id="{1E238911-E198-91DA-7EBA-AA4954798650}"/>
              </a:ext>
            </a:extLst>
          </p:cNvPr>
          <p:cNvPicPr>
            <a:picLocks noGrp="1" noChangeAspect="1"/>
          </p:cNvPicPr>
          <p:nvPr>
            <p:ph idx="1"/>
          </p:nvPr>
        </p:nvPicPr>
        <p:blipFill rotWithShape="1">
          <a:blip r:embed="rId2"/>
          <a:srcRect l="26562" t="28461" r="26562" b="11795"/>
          <a:stretch/>
        </p:blipFill>
        <p:spPr>
          <a:xfrm>
            <a:off x="2562226" y="1625755"/>
            <a:ext cx="6819900" cy="4889346"/>
          </a:xfrm>
        </p:spPr>
      </p:pic>
    </p:spTree>
    <p:extLst>
      <p:ext uri="{BB962C8B-B14F-4D97-AF65-F5344CB8AC3E}">
        <p14:creationId xmlns:p14="http://schemas.microsoft.com/office/powerpoint/2010/main" val="3467416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0B80-FD84-D6DF-A663-20B125AFA1EB}"/>
              </a:ext>
            </a:extLst>
          </p:cNvPr>
          <p:cNvSpPr>
            <a:spLocks noGrp="1"/>
          </p:cNvSpPr>
          <p:nvPr>
            <p:ph type="title"/>
          </p:nvPr>
        </p:nvSpPr>
        <p:spPr/>
        <p:txBody>
          <a:bodyPr/>
          <a:lstStyle/>
          <a:p>
            <a:r>
              <a:rPr lang="en-US" dirty="0"/>
              <a:t>Statistics</a:t>
            </a:r>
          </a:p>
        </p:txBody>
      </p:sp>
      <p:graphicFrame>
        <p:nvGraphicFramePr>
          <p:cNvPr id="4" name="Table 4">
            <a:extLst>
              <a:ext uri="{FF2B5EF4-FFF2-40B4-BE49-F238E27FC236}">
                <a16:creationId xmlns:a16="http://schemas.microsoft.com/office/drawing/2014/main" id="{D46D654A-3000-BF57-B7FD-3E01DEF3AC13}"/>
              </a:ext>
            </a:extLst>
          </p:cNvPr>
          <p:cNvGraphicFramePr>
            <a:graphicFrameLocks noGrp="1"/>
          </p:cNvGraphicFramePr>
          <p:nvPr>
            <p:extLst>
              <p:ext uri="{D42A27DB-BD31-4B8C-83A1-F6EECF244321}">
                <p14:modId xmlns:p14="http://schemas.microsoft.com/office/powerpoint/2010/main" val="3652247290"/>
              </p:ext>
            </p:extLst>
          </p:nvPr>
        </p:nvGraphicFramePr>
        <p:xfrm>
          <a:off x="1521012" y="2064371"/>
          <a:ext cx="2280023" cy="1252570"/>
        </p:xfrm>
        <a:graphic>
          <a:graphicData uri="http://schemas.openxmlformats.org/drawingml/2006/table">
            <a:tbl>
              <a:tblPr firstRow="1" bandRow="1">
                <a:tableStyleId>{21E4AEA4-8DFA-4A89-87EB-49C32662AFE0}</a:tableStyleId>
              </a:tblPr>
              <a:tblGrid>
                <a:gridCol w="2280023">
                  <a:extLst>
                    <a:ext uri="{9D8B030D-6E8A-4147-A177-3AD203B41FA5}">
                      <a16:colId xmlns:a16="http://schemas.microsoft.com/office/drawing/2014/main" val="2129808461"/>
                    </a:ext>
                  </a:extLst>
                </a:gridCol>
              </a:tblGrid>
              <a:tr h="626285">
                <a:tc>
                  <a:txBody>
                    <a:bodyPr/>
                    <a:lstStyle/>
                    <a:p>
                      <a:pPr algn="ctr"/>
                      <a:r>
                        <a:rPr lang="en-US" dirty="0"/>
                        <a:t>Critical</a:t>
                      </a:r>
                    </a:p>
                  </a:txBody>
                  <a:tcPr>
                    <a:solidFill>
                      <a:srgbClr val="C00000"/>
                    </a:solidFill>
                  </a:tcPr>
                </a:tc>
                <a:extLst>
                  <a:ext uri="{0D108BD9-81ED-4DB2-BD59-A6C34878D82A}">
                    <a16:rowId xmlns:a16="http://schemas.microsoft.com/office/drawing/2014/main" val="514529666"/>
                  </a:ext>
                </a:extLst>
              </a:tr>
              <a:tr h="626285">
                <a:tc>
                  <a:txBody>
                    <a:bodyPr/>
                    <a:lstStyle/>
                    <a:p>
                      <a:pPr algn="ctr"/>
                      <a:r>
                        <a:rPr lang="en-US" dirty="0"/>
                        <a:t>1</a:t>
                      </a:r>
                    </a:p>
                  </a:txBody>
                  <a:tcPr/>
                </a:tc>
                <a:extLst>
                  <a:ext uri="{0D108BD9-81ED-4DB2-BD59-A6C34878D82A}">
                    <a16:rowId xmlns:a16="http://schemas.microsoft.com/office/drawing/2014/main" val="2434966412"/>
                  </a:ext>
                </a:extLst>
              </a:tr>
            </a:tbl>
          </a:graphicData>
        </a:graphic>
      </p:graphicFrame>
      <p:graphicFrame>
        <p:nvGraphicFramePr>
          <p:cNvPr id="5" name="Table 6">
            <a:extLst>
              <a:ext uri="{FF2B5EF4-FFF2-40B4-BE49-F238E27FC236}">
                <a16:creationId xmlns:a16="http://schemas.microsoft.com/office/drawing/2014/main" id="{063A445F-C73D-BAD7-6F9F-6719775772F0}"/>
              </a:ext>
            </a:extLst>
          </p:cNvPr>
          <p:cNvGraphicFramePr>
            <a:graphicFrameLocks noGrp="1"/>
          </p:cNvGraphicFramePr>
          <p:nvPr>
            <p:extLst>
              <p:ext uri="{D42A27DB-BD31-4B8C-83A1-F6EECF244321}">
                <p14:modId xmlns:p14="http://schemas.microsoft.com/office/powerpoint/2010/main" val="3245922278"/>
              </p:ext>
            </p:extLst>
          </p:nvPr>
        </p:nvGraphicFramePr>
        <p:xfrm>
          <a:off x="4586941" y="2064371"/>
          <a:ext cx="2369671" cy="1252570"/>
        </p:xfrm>
        <a:graphic>
          <a:graphicData uri="http://schemas.openxmlformats.org/drawingml/2006/table">
            <a:tbl>
              <a:tblPr firstRow="1" bandRow="1">
                <a:tableStyleId>{F5AB1C69-6EDB-4FF4-983F-18BD219EF322}</a:tableStyleId>
              </a:tblPr>
              <a:tblGrid>
                <a:gridCol w="2369671">
                  <a:extLst>
                    <a:ext uri="{9D8B030D-6E8A-4147-A177-3AD203B41FA5}">
                      <a16:colId xmlns:a16="http://schemas.microsoft.com/office/drawing/2014/main" val="2772870251"/>
                    </a:ext>
                  </a:extLst>
                </a:gridCol>
              </a:tblGrid>
              <a:tr h="626285">
                <a:tc>
                  <a:txBody>
                    <a:bodyPr/>
                    <a:lstStyle/>
                    <a:p>
                      <a:pPr algn="ctr"/>
                      <a:r>
                        <a:rPr lang="en-US" dirty="0"/>
                        <a:t>Severe</a:t>
                      </a:r>
                    </a:p>
                  </a:txBody>
                  <a:tcPr/>
                </a:tc>
                <a:extLst>
                  <a:ext uri="{0D108BD9-81ED-4DB2-BD59-A6C34878D82A}">
                    <a16:rowId xmlns:a16="http://schemas.microsoft.com/office/drawing/2014/main" val="3848869356"/>
                  </a:ext>
                </a:extLst>
              </a:tr>
              <a:tr h="626285">
                <a:tc>
                  <a:txBody>
                    <a:bodyPr/>
                    <a:lstStyle/>
                    <a:p>
                      <a:pPr algn="ctr"/>
                      <a:r>
                        <a:rPr lang="en-US" dirty="0"/>
                        <a:t>1</a:t>
                      </a:r>
                    </a:p>
                  </a:txBody>
                  <a:tcPr/>
                </a:tc>
                <a:extLst>
                  <a:ext uri="{0D108BD9-81ED-4DB2-BD59-A6C34878D82A}">
                    <a16:rowId xmlns:a16="http://schemas.microsoft.com/office/drawing/2014/main" val="1449470702"/>
                  </a:ext>
                </a:extLst>
              </a:tr>
            </a:tbl>
          </a:graphicData>
        </a:graphic>
      </p:graphicFrame>
      <p:graphicFrame>
        <p:nvGraphicFramePr>
          <p:cNvPr id="6" name="Table 7">
            <a:extLst>
              <a:ext uri="{FF2B5EF4-FFF2-40B4-BE49-F238E27FC236}">
                <a16:creationId xmlns:a16="http://schemas.microsoft.com/office/drawing/2014/main" id="{586C4049-64E5-0471-222F-0E66112E0333}"/>
              </a:ext>
            </a:extLst>
          </p:cNvPr>
          <p:cNvGraphicFramePr>
            <a:graphicFrameLocks noGrp="1"/>
          </p:cNvGraphicFramePr>
          <p:nvPr>
            <p:extLst>
              <p:ext uri="{D42A27DB-BD31-4B8C-83A1-F6EECF244321}">
                <p14:modId xmlns:p14="http://schemas.microsoft.com/office/powerpoint/2010/main" val="4055796726"/>
              </p:ext>
            </p:extLst>
          </p:nvPr>
        </p:nvGraphicFramePr>
        <p:xfrm>
          <a:off x="8074211" y="2064370"/>
          <a:ext cx="2280023" cy="1252570"/>
        </p:xfrm>
        <a:graphic>
          <a:graphicData uri="http://schemas.openxmlformats.org/drawingml/2006/table">
            <a:tbl>
              <a:tblPr firstRow="1" bandRow="1">
                <a:tableStyleId>{7DF18680-E054-41AD-8BC1-D1AEF772440D}</a:tableStyleId>
              </a:tblPr>
              <a:tblGrid>
                <a:gridCol w="2280023">
                  <a:extLst>
                    <a:ext uri="{9D8B030D-6E8A-4147-A177-3AD203B41FA5}">
                      <a16:colId xmlns:a16="http://schemas.microsoft.com/office/drawing/2014/main" val="3538136444"/>
                    </a:ext>
                  </a:extLst>
                </a:gridCol>
              </a:tblGrid>
              <a:tr h="626285">
                <a:tc>
                  <a:txBody>
                    <a:bodyPr/>
                    <a:lstStyle/>
                    <a:p>
                      <a:pPr algn="ctr"/>
                      <a:r>
                        <a:rPr lang="en-US" dirty="0">
                          <a:solidFill>
                            <a:schemeClr val="bg1"/>
                          </a:solidFill>
                        </a:rPr>
                        <a:t>Moderate</a:t>
                      </a:r>
                    </a:p>
                  </a:txBody>
                  <a:tcPr>
                    <a:solidFill>
                      <a:srgbClr val="FFFF00"/>
                    </a:solidFill>
                  </a:tcPr>
                </a:tc>
                <a:extLst>
                  <a:ext uri="{0D108BD9-81ED-4DB2-BD59-A6C34878D82A}">
                    <a16:rowId xmlns:a16="http://schemas.microsoft.com/office/drawing/2014/main" val="2534355226"/>
                  </a:ext>
                </a:extLst>
              </a:tr>
              <a:tr h="626285">
                <a:tc>
                  <a:txBody>
                    <a:bodyPr/>
                    <a:lstStyle/>
                    <a:p>
                      <a:pPr algn="ctr"/>
                      <a:r>
                        <a:rPr lang="en-US" dirty="0"/>
                        <a:t>2</a:t>
                      </a:r>
                    </a:p>
                  </a:txBody>
                  <a:tcPr/>
                </a:tc>
                <a:extLst>
                  <a:ext uri="{0D108BD9-81ED-4DB2-BD59-A6C34878D82A}">
                    <a16:rowId xmlns:a16="http://schemas.microsoft.com/office/drawing/2014/main" val="3956399720"/>
                  </a:ext>
                </a:extLst>
              </a:tr>
            </a:tbl>
          </a:graphicData>
        </a:graphic>
      </p:graphicFrame>
      <p:graphicFrame>
        <p:nvGraphicFramePr>
          <p:cNvPr id="7" name="Table 8">
            <a:extLst>
              <a:ext uri="{FF2B5EF4-FFF2-40B4-BE49-F238E27FC236}">
                <a16:creationId xmlns:a16="http://schemas.microsoft.com/office/drawing/2014/main" id="{5329DA5E-1AC3-DCC0-F4C1-8B6AE8DBF5BB}"/>
              </a:ext>
            </a:extLst>
          </p:cNvPr>
          <p:cNvGraphicFramePr>
            <a:graphicFrameLocks noGrp="1"/>
          </p:cNvGraphicFramePr>
          <p:nvPr>
            <p:extLst>
              <p:ext uri="{D42A27DB-BD31-4B8C-83A1-F6EECF244321}">
                <p14:modId xmlns:p14="http://schemas.microsoft.com/office/powerpoint/2010/main" val="2629199640"/>
              </p:ext>
            </p:extLst>
          </p:nvPr>
        </p:nvGraphicFramePr>
        <p:xfrm>
          <a:off x="4586941" y="4016187"/>
          <a:ext cx="2369671" cy="1252570"/>
        </p:xfrm>
        <a:graphic>
          <a:graphicData uri="http://schemas.openxmlformats.org/drawingml/2006/table">
            <a:tbl>
              <a:tblPr firstRow="1" bandRow="1">
                <a:tableStyleId>{5C22544A-7EE6-4342-B048-85BDC9FD1C3A}</a:tableStyleId>
              </a:tblPr>
              <a:tblGrid>
                <a:gridCol w="2369671">
                  <a:extLst>
                    <a:ext uri="{9D8B030D-6E8A-4147-A177-3AD203B41FA5}">
                      <a16:colId xmlns:a16="http://schemas.microsoft.com/office/drawing/2014/main" val="1791589108"/>
                    </a:ext>
                  </a:extLst>
                </a:gridCol>
              </a:tblGrid>
              <a:tr h="626285">
                <a:tc>
                  <a:txBody>
                    <a:bodyPr/>
                    <a:lstStyle/>
                    <a:p>
                      <a:pPr algn="ctr"/>
                      <a:r>
                        <a:rPr lang="en-US" dirty="0"/>
                        <a:t>Low</a:t>
                      </a:r>
                    </a:p>
                  </a:txBody>
                  <a:tcPr>
                    <a:solidFill>
                      <a:srgbClr val="92D050"/>
                    </a:solidFill>
                  </a:tcPr>
                </a:tc>
                <a:extLst>
                  <a:ext uri="{0D108BD9-81ED-4DB2-BD59-A6C34878D82A}">
                    <a16:rowId xmlns:a16="http://schemas.microsoft.com/office/drawing/2014/main" val="3453867345"/>
                  </a:ext>
                </a:extLst>
              </a:tr>
              <a:tr h="626285">
                <a:tc>
                  <a:txBody>
                    <a:bodyPr/>
                    <a:lstStyle/>
                    <a:p>
                      <a:pPr algn="ctr"/>
                      <a:r>
                        <a:rPr lang="en-US" dirty="0"/>
                        <a:t>1</a:t>
                      </a:r>
                    </a:p>
                  </a:txBody>
                  <a:tcPr/>
                </a:tc>
                <a:extLst>
                  <a:ext uri="{0D108BD9-81ED-4DB2-BD59-A6C34878D82A}">
                    <a16:rowId xmlns:a16="http://schemas.microsoft.com/office/drawing/2014/main" val="3498899820"/>
                  </a:ext>
                </a:extLst>
              </a:tr>
            </a:tbl>
          </a:graphicData>
        </a:graphic>
      </p:graphicFrame>
    </p:spTree>
    <p:extLst>
      <p:ext uri="{BB962C8B-B14F-4D97-AF65-F5344CB8AC3E}">
        <p14:creationId xmlns:p14="http://schemas.microsoft.com/office/powerpoint/2010/main" val="2280561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D434-6BA4-158F-5360-A66A0B277D00}"/>
              </a:ext>
            </a:extLst>
          </p:cNvPr>
          <p:cNvSpPr>
            <a:spLocks noGrp="1"/>
          </p:cNvSpPr>
          <p:nvPr>
            <p:ph type="title"/>
          </p:nvPr>
        </p:nvSpPr>
        <p:spPr/>
        <p:txBody>
          <a:bodyPr/>
          <a:lstStyle/>
          <a:p>
            <a:r>
              <a:rPr lang="en-US" dirty="0"/>
              <a:t>Proof of Concept (PoC)</a:t>
            </a:r>
          </a:p>
        </p:txBody>
      </p:sp>
      <p:pic>
        <p:nvPicPr>
          <p:cNvPr id="5" name="Content Placeholder 4">
            <a:extLst>
              <a:ext uri="{FF2B5EF4-FFF2-40B4-BE49-F238E27FC236}">
                <a16:creationId xmlns:a16="http://schemas.microsoft.com/office/drawing/2014/main" id="{3C91FB26-0359-5F41-2E76-E2FB80EACBA8}"/>
              </a:ext>
            </a:extLst>
          </p:cNvPr>
          <p:cNvPicPr>
            <a:picLocks noGrp="1" noChangeAspect="1"/>
          </p:cNvPicPr>
          <p:nvPr>
            <p:ph idx="1"/>
          </p:nvPr>
        </p:nvPicPr>
        <p:blipFill rotWithShape="1">
          <a:blip r:embed="rId2"/>
          <a:srcRect l="38245" t="27693" r="36082" b="33432"/>
          <a:stretch/>
        </p:blipFill>
        <p:spPr>
          <a:xfrm>
            <a:off x="525156" y="2171700"/>
            <a:ext cx="4646919" cy="3958101"/>
          </a:xfrm>
        </p:spPr>
      </p:pic>
      <p:sp>
        <p:nvSpPr>
          <p:cNvPr id="6" name="TextBox 5">
            <a:extLst>
              <a:ext uri="{FF2B5EF4-FFF2-40B4-BE49-F238E27FC236}">
                <a16:creationId xmlns:a16="http://schemas.microsoft.com/office/drawing/2014/main" id="{D61A3018-CC1B-0F82-D856-93D14E4111C8}"/>
              </a:ext>
            </a:extLst>
          </p:cNvPr>
          <p:cNvSpPr txBox="1"/>
          <p:nvPr/>
        </p:nvSpPr>
        <p:spPr>
          <a:xfrm>
            <a:off x="1543050" y="1682234"/>
            <a:ext cx="1795492" cy="461665"/>
          </a:xfrm>
          <a:prstGeom prst="rect">
            <a:avLst/>
          </a:prstGeom>
          <a:noFill/>
        </p:spPr>
        <p:txBody>
          <a:bodyPr wrap="none" rtlCol="0">
            <a:spAutoFit/>
          </a:bodyPr>
          <a:lstStyle/>
          <a:p>
            <a:r>
              <a:rPr lang="en-US" sz="2400" dirty="0"/>
              <a:t>ID Passwords</a:t>
            </a:r>
          </a:p>
        </p:txBody>
      </p:sp>
      <p:pic>
        <p:nvPicPr>
          <p:cNvPr id="8" name="Picture 7">
            <a:extLst>
              <a:ext uri="{FF2B5EF4-FFF2-40B4-BE49-F238E27FC236}">
                <a16:creationId xmlns:a16="http://schemas.microsoft.com/office/drawing/2014/main" id="{B972FC41-4D3B-3E19-8ADF-8AF391804BE8}"/>
              </a:ext>
            </a:extLst>
          </p:cNvPr>
          <p:cNvPicPr>
            <a:picLocks noChangeAspect="1"/>
          </p:cNvPicPr>
          <p:nvPr/>
        </p:nvPicPr>
        <p:blipFill rotWithShape="1">
          <a:blip r:embed="rId3"/>
          <a:srcRect l="23828" t="66666" r="23828" b="23473"/>
          <a:stretch/>
        </p:blipFill>
        <p:spPr>
          <a:xfrm>
            <a:off x="5419725" y="3981450"/>
            <a:ext cx="6381750" cy="676275"/>
          </a:xfrm>
          <a:prstGeom prst="rect">
            <a:avLst/>
          </a:prstGeom>
        </p:spPr>
      </p:pic>
      <p:sp>
        <p:nvSpPr>
          <p:cNvPr id="9" name="TextBox 8">
            <a:extLst>
              <a:ext uri="{FF2B5EF4-FFF2-40B4-BE49-F238E27FC236}">
                <a16:creationId xmlns:a16="http://schemas.microsoft.com/office/drawing/2014/main" id="{A944D5D3-7790-6D70-F1E6-49887760852E}"/>
              </a:ext>
            </a:extLst>
          </p:cNvPr>
          <p:cNvSpPr txBox="1"/>
          <p:nvPr/>
        </p:nvSpPr>
        <p:spPr>
          <a:xfrm>
            <a:off x="7210425" y="3324225"/>
            <a:ext cx="3539943" cy="461665"/>
          </a:xfrm>
          <a:prstGeom prst="rect">
            <a:avLst/>
          </a:prstGeom>
          <a:noFill/>
        </p:spPr>
        <p:txBody>
          <a:bodyPr wrap="none" rtlCol="0">
            <a:spAutoFit/>
          </a:bodyPr>
          <a:lstStyle/>
          <a:p>
            <a:r>
              <a:rPr lang="en-US" sz="2400" dirty="0"/>
              <a:t>Hash to Simple </a:t>
            </a:r>
            <a:r>
              <a:rPr lang="en-US" sz="2400" dirty="0" err="1"/>
              <a:t>Convertion</a:t>
            </a:r>
            <a:endParaRPr lang="en-US" sz="2400" dirty="0"/>
          </a:p>
        </p:txBody>
      </p:sp>
    </p:spTree>
    <p:extLst>
      <p:ext uri="{BB962C8B-B14F-4D97-AF65-F5344CB8AC3E}">
        <p14:creationId xmlns:p14="http://schemas.microsoft.com/office/powerpoint/2010/main" val="1190755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276B-06D5-305F-09CC-C7678E9C9599}"/>
              </a:ext>
            </a:extLst>
          </p:cNvPr>
          <p:cNvSpPr>
            <a:spLocks noGrp="1"/>
          </p:cNvSpPr>
          <p:nvPr>
            <p:ph type="title"/>
          </p:nvPr>
        </p:nvSpPr>
        <p:spPr/>
        <p:txBody>
          <a:bodyPr/>
          <a:lstStyle/>
          <a:p>
            <a:r>
              <a:rPr lang="en-US" dirty="0"/>
              <a:t>5) Cross Site Scripting (XSS) - DVWA</a:t>
            </a:r>
          </a:p>
        </p:txBody>
      </p:sp>
      <p:sp>
        <p:nvSpPr>
          <p:cNvPr id="3" name="Content Placeholder 2">
            <a:extLst>
              <a:ext uri="{FF2B5EF4-FFF2-40B4-BE49-F238E27FC236}">
                <a16:creationId xmlns:a16="http://schemas.microsoft.com/office/drawing/2014/main" id="{020F84AC-7885-CDF4-A23E-CE5A32CE7B36}"/>
              </a:ext>
            </a:extLst>
          </p:cNvPr>
          <p:cNvSpPr>
            <a:spLocks noGrp="1"/>
          </p:cNvSpPr>
          <p:nvPr>
            <p:ph idx="1"/>
          </p:nvPr>
        </p:nvSpPr>
        <p:spPr/>
        <p:txBody>
          <a:bodyPr/>
          <a:lstStyle/>
          <a:p>
            <a:r>
              <a:rPr lang="en-US" dirty="0"/>
              <a:t>XSS occurs when an attacker injects malicious scripts into web pages viewed by other users.</a:t>
            </a:r>
          </a:p>
          <a:p>
            <a:r>
              <a:rPr lang="en-US" dirty="0"/>
              <a:t>This vulnerability can have various consequences, from stealing session cookies to defacing websites or redirecting users to malicious sites.</a:t>
            </a:r>
          </a:p>
          <a:p>
            <a:r>
              <a:rPr lang="en-US" dirty="0"/>
              <a:t>XSS attacks typically involve injecting malicious JavaScript code into input fields or URLs, which are then executed in the context of a victim's browser.</a:t>
            </a:r>
          </a:p>
          <a:p>
            <a:r>
              <a:rPr lang="en-US" dirty="0"/>
              <a:t>This allows attackers to hijack sessions, steal sensitive data, or perform other malicious actions on behalf of the victim.</a:t>
            </a:r>
          </a:p>
        </p:txBody>
      </p:sp>
    </p:spTree>
    <p:extLst>
      <p:ext uri="{BB962C8B-B14F-4D97-AF65-F5344CB8AC3E}">
        <p14:creationId xmlns:p14="http://schemas.microsoft.com/office/powerpoint/2010/main" val="3701838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E5EC-9CAE-6E8C-5924-7E0CA9ED1F65}"/>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2C12D239-E398-9184-63A5-9DEAE5D54A2C}"/>
              </a:ext>
            </a:extLst>
          </p:cNvPr>
          <p:cNvSpPr>
            <a:spLocks noGrp="1"/>
          </p:cNvSpPr>
          <p:nvPr>
            <p:ph idx="1"/>
          </p:nvPr>
        </p:nvSpPr>
        <p:spPr/>
        <p:txBody>
          <a:bodyPr/>
          <a:lstStyle/>
          <a:p>
            <a:r>
              <a:rPr lang="en-US" dirty="0"/>
              <a:t>Payload - &lt;script&gt;alert(‘Hacked’)&lt;/script&gt;</a:t>
            </a:r>
          </a:p>
          <a:p>
            <a:pPr marL="36900" indent="0">
              <a:buNone/>
            </a:pPr>
            <a:endParaRPr lang="en-US" dirty="0"/>
          </a:p>
        </p:txBody>
      </p:sp>
      <p:pic>
        <p:nvPicPr>
          <p:cNvPr id="5" name="Picture 4">
            <a:extLst>
              <a:ext uri="{FF2B5EF4-FFF2-40B4-BE49-F238E27FC236}">
                <a16:creationId xmlns:a16="http://schemas.microsoft.com/office/drawing/2014/main" id="{7D250A82-73C0-364B-BEE2-C8A7193F5405}"/>
              </a:ext>
            </a:extLst>
          </p:cNvPr>
          <p:cNvPicPr>
            <a:picLocks noChangeAspect="1"/>
          </p:cNvPicPr>
          <p:nvPr/>
        </p:nvPicPr>
        <p:blipFill rotWithShape="1">
          <a:blip r:embed="rId2"/>
          <a:srcRect l="16875" t="32639" r="40156" b="47778"/>
          <a:stretch/>
        </p:blipFill>
        <p:spPr>
          <a:xfrm>
            <a:off x="796192" y="2914649"/>
            <a:ext cx="10588967" cy="2714626"/>
          </a:xfrm>
          <a:prstGeom prst="rect">
            <a:avLst/>
          </a:prstGeom>
        </p:spPr>
      </p:pic>
    </p:spTree>
    <p:extLst>
      <p:ext uri="{BB962C8B-B14F-4D97-AF65-F5344CB8AC3E}">
        <p14:creationId xmlns:p14="http://schemas.microsoft.com/office/powerpoint/2010/main" val="3300844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43BC-410B-0C93-83CC-ABF78504B116}"/>
              </a:ext>
            </a:extLst>
          </p:cNvPr>
          <p:cNvSpPr>
            <a:spLocks noGrp="1"/>
          </p:cNvSpPr>
          <p:nvPr>
            <p:ph type="title"/>
          </p:nvPr>
        </p:nvSpPr>
        <p:spPr/>
        <p:txBody>
          <a:bodyPr/>
          <a:lstStyle/>
          <a:p>
            <a:r>
              <a:rPr lang="en-US" dirty="0"/>
              <a:t>Proof of Concept (PoC)</a:t>
            </a:r>
          </a:p>
        </p:txBody>
      </p:sp>
      <p:pic>
        <p:nvPicPr>
          <p:cNvPr id="5" name="Content Placeholder 4">
            <a:extLst>
              <a:ext uri="{FF2B5EF4-FFF2-40B4-BE49-F238E27FC236}">
                <a16:creationId xmlns:a16="http://schemas.microsoft.com/office/drawing/2014/main" id="{727BFC90-858F-1B1B-B078-1C259807B79F}"/>
              </a:ext>
            </a:extLst>
          </p:cNvPr>
          <p:cNvPicPr>
            <a:picLocks noGrp="1" noChangeAspect="1"/>
          </p:cNvPicPr>
          <p:nvPr>
            <p:ph idx="1"/>
          </p:nvPr>
        </p:nvPicPr>
        <p:blipFill rotWithShape="1">
          <a:blip r:embed="rId2"/>
          <a:srcRect l="26707" t="27692" r="25986" b="24359"/>
          <a:stretch/>
        </p:blipFill>
        <p:spPr>
          <a:xfrm>
            <a:off x="2381250" y="1866900"/>
            <a:ext cx="7762875" cy="4425786"/>
          </a:xfrm>
        </p:spPr>
      </p:pic>
    </p:spTree>
    <p:extLst>
      <p:ext uri="{BB962C8B-B14F-4D97-AF65-F5344CB8AC3E}">
        <p14:creationId xmlns:p14="http://schemas.microsoft.com/office/powerpoint/2010/main" val="324666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479D-7E35-A7CB-1BBA-6359BA20CDD6}"/>
              </a:ext>
            </a:extLst>
          </p:cNvPr>
          <p:cNvSpPr>
            <a:spLocks noGrp="1"/>
          </p:cNvSpPr>
          <p:nvPr>
            <p:ph type="title"/>
          </p:nvPr>
        </p:nvSpPr>
        <p:spPr/>
        <p:txBody>
          <a:bodyPr/>
          <a:lstStyle/>
          <a:p>
            <a:r>
              <a:rPr lang="en-US" dirty="0"/>
              <a:t>6) Cross Site Request Forgery (CSRF)</a:t>
            </a:r>
          </a:p>
        </p:txBody>
      </p:sp>
      <p:sp>
        <p:nvSpPr>
          <p:cNvPr id="3" name="Content Placeholder 2">
            <a:extLst>
              <a:ext uri="{FF2B5EF4-FFF2-40B4-BE49-F238E27FC236}">
                <a16:creationId xmlns:a16="http://schemas.microsoft.com/office/drawing/2014/main" id="{EE47319E-404A-57A4-5268-0AFA017E4C48}"/>
              </a:ext>
            </a:extLst>
          </p:cNvPr>
          <p:cNvSpPr>
            <a:spLocks noGrp="1"/>
          </p:cNvSpPr>
          <p:nvPr>
            <p:ph idx="1"/>
          </p:nvPr>
        </p:nvSpPr>
        <p:spPr/>
        <p:txBody>
          <a:bodyPr/>
          <a:lstStyle/>
          <a:p>
            <a:r>
              <a:rPr lang="en-US" dirty="0"/>
              <a:t>CSRF occurs when an attacker tricks a user into performing unintended actions on a web application where they are authenticated.</a:t>
            </a:r>
          </a:p>
          <a:p>
            <a:r>
              <a:rPr lang="en-US" dirty="0"/>
              <a:t>This vulnerability can lead to actions such as changing passwords, making unauthorized transactions, or modifying user settings without their consent.</a:t>
            </a:r>
          </a:p>
          <a:p>
            <a:r>
              <a:rPr lang="en-US" dirty="0"/>
              <a:t>CSRF attacks exploit the trust that a web application has in a user's browser.</a:t>
            </a:r>
          </a:p>
          <a:p>
            <a:r>
              <a:rPr lang="en-US" dirty="0"/>
              <a:t>An attacker crafts a malicious request and tricks a victim into unknowingly executing it, leveraging the victim's authenticated session with the web application.</a:t>
            </a:r>
          </a:p>
        </p:txBody>
      </p:sp>
    </p:spTree>
    <p:extLst>
      <p:ext uri="{BB962C8B-B14F-4D97-AF65-F5344CB8AC3E}">
        <p14:creationId xmlns:p14="http://schemas.microsoft.com/office/powerpoint/2010/main" val="299097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72EE-FA4D-B8DC-32E4-CA4B1990B35C}"/>
              </a:ext>
            </a:extLst>
          </p:cNvPr>
          <p:cNvSpPr>
            <a:spLocks noGrp="1"/>
          </p:cNvSpPr>
          <p:nvPr>
            <p:ph type="title"/>
          </p:nvPr>
        </p:nvSpPr>
        <p:spPr/>
        <p:txBody>
          <a:bodyPr/>
          <a:lstStyle/>
          <a:p>
            <a:r>
              <a:rPr lang="en-US" dirty="0"/>
              <a:t>Observation</a:t>
            </a:r>
          </a:p>
        </p:txBody>
      </p:sp>
      <p:pic>
        <p:nvPicPr>
          <p:cNvPr id="5" name="Content Placeholder 4">
            <a:extLst>
              <a:ext uri="{FF2B5EF4-FFF2-40B4-BE49-F238E27FC236}">
                <a16:creationId xmlns:a16="http://schemas.microsoft.com/office/drawing/2014/main" id="{4589981C-B28C-B546-DABE-15E44B3F20A5}"/>
              </a:ext>
            </a:extLst>
          </p:cNvPr>
          <p:cNvPicPr>
            <a:picLocks noGrp="1" noChangeAspect="1"/>
          </p:cNvPicPr>
          <p:nvPr>
            <p:ph idx="1"/>
          </p:nvPr>
        </p:nvPicPr>
        <p:blipFill rotWithShape="1">
          <a:blip r:embed="rId2"/>
          <a:srcRect l="28870" t="20512" r="30024" b="37180"/>
          <a:stretch/>
        </p:blipFill>
        <p:spPr>
          <a:xfrm>
            <a:off x="2219325" y="1623762"/>
            <a:ext cx="7988011" cy="4624638"/>
          </a:xfrm>
        </p:spPr>
      </p:pic>
    </p:spTree>
    <p:extLst>
      <p:ext uri="{BB962C8B-B14F-4D97-AF65-F5344CB8AC3E}">
        <p14:creationId xmlns:p14="http://schemas.microsoft.com/office/powerpoint/2010/main" val="291814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4F58-9542-7F9A-5CA8-40A9743834A4}"/>
              </a:ext>
            </a:extLst>
          </p:cNvPr>
          <p:cNvSpPr>
            <a:spLocks noGrp="1"/>
          </p:cNvSpPr>
          <p:nvPr>
            <p:ph type="title"/>
          </p:nvPr>
        </p:nvSpPr>
        <p:spPr/>
        <p:txBody>
          <a:bodyPr/>
          <a:lstStyle/>
          <a:p>
            <a:r>
              <a:rPr lang="en-US" dirty="0"/>
              <a:t>Proof of Concept (PoC)</a:t>
            </a:r>
          </a:p>
        </p:txBody>
      </p:sp>
      <p:pic>
        <p:nvPicPr>
          <p:cNvPr id="5" name="Content Placeholder 4">
            <a:extLst>
              <a:ext uri="{FF2B5EF4-FFF2-40B4-BE49-F238E27FC236}">
                <a16:creationId xmlns:a16="http://schemas.microsoft.com/office/drawing/2014/main" id="{90471644-7B9D-54D7-35ED-084E6F747C5B}"/>
              </a:ext>
            </a:extLst>
          </p:cNvPr>
          <p:cNvPicPr>
            <a:picLocks noGrp="1" noChangeAspect="1"/>
          </p:cNvPicPr>
          <p:nvPr>
            <p:ph idx="1"/>
          </p:nvPr>
        </p:nvPicPr>
        <p:blipFill rotWithShape="1">
          <a:blip r:embed="rId2"/>
          <a:srcRect l="16466" t="21795" r="52957" b="56923"/>
          <a:stretch/>
        </p:blipFill>
        <p:spPr>
          <a:xfrm>
            <a:off x="2352675" y="2743199"/>
            <a:ext cx="7809572" cy="3057525"/>
          </a:xfrm>
        </p:spPr>
      </p:pic>
      <p:sp>
        <p:nvSpPr>
          <p:cNvPr id="6" name="TextBox 5">
            <a:extLst>
              <a:ext uri="{FF2B5EF4-FFF2-40B4-BE49-F238E27FC236}">
                <a16:creationId xmlns:a16="http://schemas.microsoft.com/office/drawing/2014/main" id="{E702C6CE-3682-0E43-46F3-3A4E31DFC1C3}"/>
              </a:ext>
            </a:extLst>
          </p:cNvPr>
          <p:cNvSpPr txBox="1"/>
          <p:nvPr/>
        </p:nvSpPr>
        <p:spPr>
          <a:xfrm>
            <a:off x="2686050" y="2057400"/>
            <a:ext cx="4480735" cy="369332"/>
          </a:xfrm>
          <a:prstGeom prst="rect">
            <a:avLst/>
          </a:prstGeom>
          <a:noFill/>
        </p:spPr>
        <p:txBody>
          <a:bodyPr wrap="square" rtlCol="0">
            <a:spAutoFit/>
          </a:bodyPr>
          <a:lstStyle/>
          <a:p>
            <a:r>
              <a:rPr lang="en-US" dirty="0"/>
              <a:t>Lead the user to this malicious html page </a:t>
            </a:r>
          </a:p>
        </p:txBody>
      </p:sp>
    </p:spTree>
    <p:extLst>
      <p:ext uri="{BB962C8B-B14F-4D97-AF65-F5344CB8AC3E}">
        <p14:creationId xmlns:p14="http://schemas.microsoft.com/office/powerpoint/2010/main" val="944857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A97B-4F61-3EA8-426A-44843FA72ED1}"/>
              </a:ext>
            </a:extLst>
          </p:cNvPr>
          <p:cNvSpPr>
            <a:spLocks noGrp="1"/>
          </p:cNvSpPr>
          <p:nvPr>
            <p:ph type="title"/>
          </p:nvPr>
        </p:nvSpPr>
        <p:spPr/>
        <p:txBody>
          <a:bodyPr/>
          <a:lstStyle/>
          <a:p>
            <a:r>
              <a:rPr lang="en-US" dirty="0"/>
              <a:t>Proof of Concept (PoC)</a:t>
            </a:r>
          </a:p>
        </p:txBody>
      </p:sp>
      <p:pic>
        <p:nvPicPr>
          <p:cNvPr id="5" name="Content Placeholder 4">
            <a:extLst>
              <a:ext uri="{FF2B5EF4-FFF2-40B4-BE49-F238E27FC236}">
                <a16:creationId xmlns:a16="http://schemas.microsoft.com/office/drawing/2014/main" id="{770CF845-18FF-BD2A-7E5E-70932B179FB4}"/>
              </a:ext>
            </a:extLst>
          </p:cNvPr>
          <p:cNvPicPr>
            <a:picLocks noGrp="1" noChangeAspect="1"/>
          </p:cNvPicPr>
          <p:nvPr>
            <p:ph idx="1"/>
          </p:nvPr>
        </p:nvPicPr>
        <p:blipFill rotWithShape="1">
          <a:blip r:embed="rId2"/>
          <a:srcRect l="27284" t="19743" r="29158" b="38976"/>
          <a:stretch/>
        </p:blipFill>
        <p:spPr>
          <a:xfrm>
            <a:off x="2647950" y="2124453"/>
            <a:ext cx="7467600" cy="3981072"/>
          </a:xfrm>
        </p:spPr>
      </p:pic>
      <p:sp>
        <p:nvSpPr>
          <p:cNvPr id="6" name="Rectangle 5">
            <a:extLst>
              <a:ext uri="{FF2B5EF4-FFF2-40B4-BE49-F238E27FC236}">
                <a16:creationId xmlns:a16="http://schemas.microsoft.com/office/drawing/2014/main" id="{76AACB33-0F06-92CF-F95D-E8647B134A4A}"/>
              </a:ext>
            </a:extLst>
          </p:cNvPr>
          <p:cNvSpPr/>
          <p:nvPr/>
        </p:nvSpPr>
        <p:spPr>
          <a:xfrm>
            <a:off x="6229350" y="2352675"/>
            <a:ext cx="3019425" cy="266700"/>
          </a:xfrm>
          <a:prstGeom prst="rect">
            <a:avLst/>
          </a:prstGeom>
          <a:noFill/>
          <a:ln w="9525" cap="flat" cmpd="sng" algn="ctr">
            <a:solidFill>
              <a:srgbClr val="FF0000"/>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598931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CC30-E5E5-CD4F-8F2D-CF9BBA9040A6}"/>
              </a:ext>
            </a:extLst>
          </p:cNvPr>
          <p:cNvSpPr>
            <a:spLocks noGrp="1"/>
          </p:cNvSpPr>
          <p:nvPr>
            <p:ph type="title"/>
          </p:nvPr>
        </p:nvSpPr>
        <p:spPr>
          <a:xfrm>
            <a:off x="919119" y="2800350"/>
            <a:ext cx="10353762" cy="1257300"/>
          </a:xfrm>
        </p:spPr>
        <p:txBody>
          <a:bodyPr/>
          <a:lstStyle/>
          <a:p>
            <a:r>
              <a:rPr lang="en-US" dirty="0"/>
              <a:t>Any Questions?</a:t>
            </a:r>
          </a:p>
        </p:txBody>
      </p:sp>
    </p:spTree>
    <p:extLst>
      <p:ext uri="{BB962C8B-B14F-4D97-AF65-F5344CB8AC3E}">
        <p14:creationId xmlns:p14="http://schemas.microsoft.com/office/powerpoint/2010/main" val="4094247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E7C0-58E3-82E4-24D9-DC0C4CC5CB63}"/>
              </a:ext>
            </a:extLst>
          </p:cNvPr>
          <p:cNvSpPr>
            <a:spLocks noGrp="1"/>
          </p:cNvSpPr>
          <p:nvPr>
            <p:ph type="title"/>
          </p:nvPr>
        </p:nvSpPr>
        <p:spPr>
          <a:xfrm>
            <a:off x="1056670" y="2800350"/>
            <a:ext cx="10353762" cy="1257300"/>
          </a:xfrm>
        </p:spPr>
        <p:txBody>
          <a:bodyPr/>
          <a:lstStyle/>
          <a:p>
            <a:r>
              <a:rPr lang="en-US" dirty="0"/>
              <a:t>Thank you…</a:t>
            </a:r>
          </a:p>
        </p:txBody>
      </p:sp>
    </p:spTree>
    <p:extLst>
      <p:ext uri="{BB962C8B-B14F-4D97-AF65-F5344CB8AC3E}">
        <p14:creationId xmlns:p14="http://schemas.microsoft.com/office/powerpoint/2010/main" val="392040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644C-A750-F8FC-CCE7-E08365D0F760}"/>
              </a:ext>
            </a:extLst>
          </p:cNvPr>
          <p:cNvSpPr>
            <a:spLocks noGrp="1"/>
          </p:cNvSpPr>
          <p:nvPr>
            <p:ph type="title"/>
          </p:nvPr>
        </p:nvSpPr>
        <p:spPr/>
        <p:txBody>
          <a:bodyPr/>
          <a:lstStyle/>
          <a:p>
            <a:r>
              <a:rPr lang="en-US" dirty="0"/>
              <a:t>Vulnerabilities</a:t>
            </a:r>
          </a:p>
        </p:txBody>
      </p:sp>
      <p:graphicFrame>
        <p:nvGraphicFramePr>
          <p:cNvPr id="8" name="Content Placeholder 7">
            <a:extLst>
              <a:ext uri="{FF2B5EF4-FFF2-40B4-BE49-F238E27FC236}">
                <a16:creationId xmlns:a16="http://schemas.microsoft.com/office/drawing/2014/main" id="{9A9A1BC1-8C5B-8D72-B0CB-0C70A68D988B}"/>
              </a:ext>
            </a:extLst>
          </p:cNvPr>
          <p:cNvGraphicFramePr>
            <a:graphicFrameLocks noGrp="1"/>
          </p:cNvGraphicFramePr>
          <p:nvPr>
            <p:ph idx="1"/>
            <p:extLst>
              <p:ext uri="{D42A27DB-BD31-4B8C-83A1-F6EECF244321}">
                <p14:modId xmlns:p14="http://schemas.microsoft.com/office/powerpoint/2010/main" val="1548294438"/>
              </p:ext>
            </p:extLst>
          </p:nvPr>
        </p:nvGraphicFramePr>
        <p:xfrm>
          <a:off x="2124075" y="1962150"/>
          <a:ext cx="8486213" cy="3587113"/>
        </p:xfrm>
        <a:graphic>
          <a:graphicData uri="http://schemas.openxmlformats.org/drawingml/2006/table">
            <a:tbl>
              <a:tblPr firstRow="1" bandRow="1">
                <a:tableStyleId>{073A0DAA-6AF3-43AB-8588-CEC1D06C72B9}</a:tableStyleId>
              </a:tblPr>
              <a:tblGrid>
                <a:gridCol w="593332">
                  <a:extLst>
                    <a:ext uri="{9D8B030D-6E8A-4147-A177-3AD203B41FA5}">
                      <a16:colId xmlns:a16="http://schemas.microsoft.com/office/drawing/2014/main" val="3171941491"/>
                    </a:ext>
                  </a:extLst>
                </a:gridCol>
                <a:gridCol w="1334998">
                  <a:extLst>
                    <a:ext uri="{9D8B030D-6E8A-4147-A177-3AD203B41FA5}">
                      <a16:colId xmlns:a16="http://schemas.microsoft.com/office/drawing/2014/main" val="982802077"/>
                    </a:ext>
                  </a:extLst>
                </a:gridCol>
                <a:gridCol w="6557883">
                  <a:extLst>
                    <a:ext uri="{9D8B030D-6E8A-4147-A177-3AD203B41FA5}">
                      <a16:colId xmlns:a16="http://schemas.microsoft.com/office/drawing/2014/main" val="865567375"/>
                    </a:ext>
                  </a:extLst>
                </a:gridCol>
              </a:tblGrid>
              <a:tr h="555457">
                <a:tc>
                  <a:txBody>
                    <a:bodyPr/>
                    <a:lstStyle/>
                    <a:p>
                      <a:pPr algn="ctr"/>
                      <a:r>
                        <a:rPr lang="en-US" dirty="0"/>
                        <a:t>No</a:t>
                      </a:r>
                    </a:p>
                  </a:txBody>
                  <a:tcPr/>
                </a:tc>
                <a:tc>
                  <a:txBody>
                    <a:bodyPr/>
                    <a:lstStyle/>
                    <a:p>
                      <a:pPr algn="ctr"/>
                      <a:r>
                        <a:rPr lang="en-US" dirty="0"/>
                        <a:t>Severity</a:t>
                      </a:r>
                    </a:p>
                  </a:txBody>
                  <a:tcPr/>
                </a:tc>
                <a:tc>
                  <a:txBody>
                    <a:bodyPr/>
                    <a:lstStyle/>
                    <a:p>
                      <a:pPr algn="ctr"/>
                      <a:r>
                        <a:rPr lang="en-US" dirty="0"/>
                        <a:t>Vulnerability</a:t>
                      </a:r>
                    </a:p>
                  </a:txBody>
                  <a:tcPr/>
                </a:tc>
                <a:extLst>
                  <a:ext uri="{0D108BD9-81ED-4DB2-BD59-A6C34878D82A}">
                    <a16:rowId xmlns:a16="http://schemas.microsoft.com/office/drawing/2014/main" val="3438585897"/>
                  </a:ext>
                </a:extLst>
              </a:tr>
              <a:tr h="505276">
                <a:tc>
                  <a:txBody>
                    <a:bodyPr/>
                    <a:lstStyle/>
                    <a:p>
                      <a:pPr algn="ctr"/>
                      <a:r>
                        <a:rPr lang="en-US" dirty="0"/>
                        <a:t>1</a:t>
                      </a:r>
                    </a:p>
                  </a:txBody>
                  <a:tcPr/>
                </a:tc>
                <a:tc>
                  <a:txBody>
                    <a:bodyPr/>
                    <a:lstStyle/>
                    <a:p>
                      <a:pPr algn="ctr"/>
                      <a:r>
                        <a:rPr lang="en-US" dirty="0"/>
                        <a:t>Low</a:t>
                      </a:r>
                    </a:p>
                  </a:txBody>
                  <a:tcPr/>
                </a:tc>
                <a:tc>
                  <a:txBody>
                    <a:bodyPr/>
                    <a:lstStyle/>
                    <a:p>
                      <a:pPr algn="l"/>
                      <a:r>
                        <a:rPr lang="en-US" dirty="0"/>
                        <a:t>VNC (Port – 5900/</a:t>
                      </a:r>
                      <a:r>
                        <a:rPr lang="en-US" dirty="0" err="1"/>
                        <a:t>tcp</a:t>
                      </a:r>
                      <a:r>
                        <a:rPr lang="en-US" dirty="0"/>
                        <a:t>)</a:t>
                      </a:r>
                    </a:p>
                  </a:txBody>
                  <a:tcPr/>
                </a:tc>
                <a:extLst>
                  <a:ext uri="{0D108BD9-81ED-4DB2-BD59-A6C34878D82A}">
                    <a16:rowId xmlns:a16="http://schemas.microsoft.com/office/drawing/2014/main" val="1674766186"/>
                  </a:ext>
                </a:extLst>
              </a:tr>
              <a:tr h="505276">
                <a:tc>
                  <a:txBody>
                    <a:bodyPr/>
                    <a:lstStyle/>
                    <a:p>
                      <a:pPr algn="ctr"/>
                      <a:r>
                        <a:rPr lang="en-US" dirty="0"/>
                        <a:t>2</a:t>
                      </a:r>
                    </a:p>
                  </a:txBody>
                  <a:tcPr/>
                </a:tc>
                <a:tc>
                  <a:txBody>
                    <a:bodyPr/>
                    <a:lstStyle/>
                    <a:p>
                      <a:pPr algn="ctr"/>
                      <a:r>
                        <a:rPr lang="en-US" dirty="0"/>
                        <a:t>Severe</a:t>
                      </a:r>
                    </a:p>
                  </a:txBody>
                  <a:tcPr/>
                </a:tc>
                <a:tc>
                  <a:txBody>
                    <a:bodyPr/>
                    <a:lstStyle/>
                    <a:p>
                      <a:pPr algn="l"/>
                      <a:r>
                        <a:rPr lang="en-US" dirty="0"/>
                        <a:t>SSH (Port – 22/</a:t>
                      </a:r>
                      <a:r>
                        <a:rPr lang="en-US" dirty="0" err="1"/>
                        <a:t>tcp</a:t>
                      </a:r>
                      <a:r>
                        <a:rPr lang="en-US" dirty="0"/>
                        <a:t>)</a:t>
                      </a:r>
                    </a:p>
                  </a:txBody>
                  <a:tcPr/>
                </a:tc>
                <a:extLst>
                  <a:ext uri="{0D108BD9-81ED-4DB2-BD59-A6C34878D82A}">
                    <a16:rowId xmlns:a16="http://schemas.microsoft.com/office/drawing/2014/main" val="1236083215"/>
                  </a:ext>
                </a:extLst>
              </a:tr>
              <a:tr h="505276">
                <a:tc>
                  <a:txBody>
                    <a:bodyPr/>
                    <a:lstStyle/>
                    <a:p>
                      <a:pPr algn="ctr"/>
                      <a:r>
                        <a:rPr lang="en-US" dirty="0"/>
                        <a:t>3</a:t>
                      </a:r>
                    </a:p>
                  </a:txBody>
                  <a:tcPr/>
                </a:tc>
                <a:tc>
                  <a:txBody>
                    <a:bodyPr/>
                    <a:lstStyle/>
                    <a:p>
                      <a:pPr algn="ctr"/>
                      <a:r>
                        <a:rPr lang="en-US" dirty="0"/>
                        <a:t>Critical</a:t>
                      </a:r>
                    </a:p>
                  </a:txBody>
                  <a:tcPr/>
                </a:tc>
                <a:tc>
                  <a:txBody>
                    <a:bodyPr/>
                    <a:lstStyle/>
                    <a:p>
                      <a:pPr algn="l"/>
                      <a:r>
                        <a:rPr lang="en-US" dirty="0" err="1"/>
                        <a:t>Distcc</a:t>
                      </a:r>
                      <a:r>
                        <a:rPr lang="en-US" dirty="0"/>
                        <a:t> (Privilege Escalation)</a:t>
                      </a:r>
                    </a:p>
                  </a:txBody>
                  <a:tcPr/>
                </a:tc>
                <a:extLst>
                  <a:ext uri="{0D108BD9-81ED-4DB2-BD59-A6C34878D82A}">
                    <a16:rowId xmlns:a16="http://schemas.microsoft.com/office/drawing/2014/main" val="1509969422"/>
                  </a:ext>
                </a:extLst>
              </a:tr>
              <a:tr h="505276">
                <a:tc>
                  <a:txBody>
                    <a:bodyPr/>
                    <a:lstStyle/>
                    <a:p>
                      <a:pPr algn="ctr"/>
                      <a:r>
                        <a:rPr lang="en-US" dirty="0"/>
                        <a:t>4</a:t>
                      </a:r>
                    </a:p>
                  </a:txBody>
                  <a:tcPr/>
                </a:tc>
                <a:tc>
                  <a:txBody>
                    <a:bodyPr/>
                    <a:lstStyle/>
                    <a:p>
                      <a:pPr algn="ctr"/>
                      <a:r>
                        <a:rPr lang="en-US" dirty="0"/>
                        <a:t>Critical</a:t>
                      </a:r>
                    </a:p>
                  </a:txBody>
                  <a:tcPr/>
                </a:tc>
                <a:tc>
                  <a:txBody>
                    <a:bodyPr/>
                    <a:lstStyle/>
                    <a:p>
                      <a:pPr algn="l"/>
                      <a:r>
                        <a:rPr lang="en-US" dirty="0"/>
                        <a:t>SQL Injection - DVWA</a:t>
                      </a:r>
                    </a:p>
                  </a:txBody>
                  <a:tcPr/>
                </a:tc>
                <a:extLst>
                  <a:ext uri="{0D108BD9-81ED-4DB2-BD59-A6C34878D82A}">
                    <a16:rowId xmlns:a16="http://schemas.microsoft.com/office/drawing/2014/main" val="3004920196"/>
                  </a:ext>
                </a:extLst>
              </a:tr>
              <a:tr h="505276">
                <a:tc>
                  <a:txBody>
                    <a:bodyPr/>
                    <a:lstStyle/>
                    <a:p>
                      <a:pPr algn="ctr"/>
                      <a:r>
                        <a:rPr lang="en-US" dirty="0"/>
                        <a:t>5</a:t>
                      </a:r>
                    </a:p>
                  </a:txBody>
                  <a:tcPr/>
                </a:tc>
                <a:tc>
                  <a:txBody>
                    <a:bodyPr/>
                    <a:lstStyle/>
                    <a:p>
                      <a:pPr algn="ctr"/>
                      <a:r>
                        <a:rPr lang="en-US" dirty="0"/>
                        <a:t>Moderate</a:t>
                      </a:r>
                    </a:p>
                  </a:txBody>
                  <a:tcPr/>
                </a:tc>
                <a:tc>
                  <a:txBody>
                    <a:bodyPr/>
                    <a:lstStyle/>
                    <a:p>
                      <a:pPr algn="l"/>
                      <a:r>
                        <a:rPr lang="en-US" dirty="0"/>
                        <a:t>Cross Site Scripting (XSS) - DVWA</a:t>
                      </a:r>
                    </a:p>
                  </a:txBody>
                  <a:tcPr/>
                </a:tc>
                <a:extLst>
                  <a:ext uri="{0D108BD9-81ED-4DB2-BD59-A6C34878D82A}">
                    <a16:rowId xmlns:a16="http://schemas.microsoft.com/office/drawing/2014/main" val="2252559647"/>
                  </a:ext>
                </a:extLst>
              </a:tr>
              <a:tr h="505276">
                <a:tc>
                  <a:txBody>
                    <a:bodyPr/>
                    <a:lstStyle/>
                    <a:p>
                      <a:pPr algn="ctr"/>
                      <a:r>
                        <a:rPr lang="en-US" dirty="0"/>
                        <a:t>6</a:t>
                      </a:r>
                    </a:p>
                  </a:txBody>
                  <a:tcPr/>
                </a:tc>
                <a:tc>
                  <a:txBody>
                    <a:bodyPr/>
                    <a:lstStyle/>
                    <a:p>
                      <a:pPr algn="ctr"/>
                      <a:r>
                        <a:rPr lang="en-US" dirty="0"/>
                        <a:t>Moderate</a:t>
                      </a:r>
                    </a:p>
                  </a:txBody>
                  <a:tcPr/>
                </a:tc>
                <a:tc>
                  <a:txBody>
                    <a:bodyPr/>
                    <a:lstStyle/>
                    <a:p>
                      <a:pPr algn="l"/>
                      <a:r>
                        <a:rPr lang="en-US" dirty="0"/>
                        <a:t>Cross Site Request Forgery (CSRF) - DVWA</a:t>
                      </a:r>
                    </a:p>
                  </a:txBody>
                  <a:tcPr/>
                </a:tc>
                <a:extLst>
                  <a:ext uri="{0D108BD9-81ED-4DB2-BD59-A6C34878D82A}">
                    <a16:rowId xmlns:a16="http://schemas.microsoft.com/office/drawing/2014/main" val="1964011984"/>
                  </a:ext>
                </a:extLst>
              </a:tr>
            </a:tbl>
          </a:graphicData>
        </a:graphic>
      </p:graphicFrame>
    </p:spTree>
    <p:extLst>
      <p:ext uri="{BB962C8B-B14F-4D97-AF65-F5344CB8AC3E}">
        <p14:creationId xmlns:p14="http://schemas.microsoft.com/office/powerpoint/2010/main" val="2811567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9C1F-72F8-BC18-5B14-604DF5D0E6CC}"/>
              </a:ext>
            </a:extLst>
          </p:cNvPr>
          <p:cNvSpPr>
            <a:spLocks noGrp="1"/>
          </p:cNvSpPr>
          <p:nvPr>
            <p:ph type="title"/>
          </p:nvPr>
        </p:nvSpPr>
        <p:spPr/>
        <p:txBody>
          <a:bodyPr/>
          <a:lstStyle/>
          <a:p>
            <a:r>
              <a:rPr lang="en-US" dirty="0"/>
              <a:t>1) VNC – Initial Foothold</a:t>
            </a:r>
          </a:p>
        </p:txBody>
      </p:sp>
      <p:sp>
        <p:nvSpPr>
          <p:cNvPr id="3" name="Content Placeholder 2">
            <a:extLst>
              <a:ext uri="{FF2B5EF4-FFF2-40B4-BE49-F238E27FC236}">
                <a16:creationId xmlns:a16="http://schemas.microsoft.com/office/drawing/2014/main" id="{DD39CD65-F0A3-FF10-77E7-4364D24EBE4B}"/>
              </a:ext>
            </a:extLst>
          </p:cNvPr>
          <p:cNvSpPr>
            <a:spLocks noGrp="1"/>
          </p:cNvSpPr>
          <p:nvPr>
            <p:ph idx="1"/>
          </p:nvPr>
        </p:nvSpPr>
        <p:spPr>
          <a:xfrm>
            <a:off x="913795" y="1866900"/>
            <a:ext cx="10353762" cy="3714749"/>
          </a:xfrm>
        </p:spPr>
        <p:txBody>
          <a:bodyPr>
            <a:normAutofit/>
          </a:bodyPr>
          <a:lstStyle/>
          <a:p>
            <a:r>
              <a:rPr lang="en-US" dirty="0"/>
              <a:t>VNC is a popular system that allows one computer to take full control of another computer remotely. Vulnerabilities in VNC often stem from insufficient authentication mechanisms, lack of encryption for data transmissions, and the use of default settings such as default passwords or unaltered port numbers. Attackers can exploit these weaknesses to gain unauthorized remote access to the system, observe or manipulate sessions, or use the VNC server as a launchpad for deeper network penetration.</a:t>
            </a:r>
          </a:p>
          <a:p>
            <a:endParaRPr lang="en-US" dirty="0"/>
          </a:p>
        </p:txBody>
      </p:sp>
      <p:pic>
        <p:nvPicPr>
          <p:cNvPr id="5" name="Picture 4">
            <a:extLst>
              <a:ext uri="{FF2B5EF4-FFF2-40B4-BE49-F238E27FC236}">
                <a16:creationId xmlns:a16="http://schemas.microsoft.com/office/drawing/2014/main" id="{F7BA116F-D3FB-4C7E-9D3B-1EA379A5D020}"/>
              </a:ext>
            </a:extLst>
          </p:cNvPr>
          <p:cNvPicPr>
            <a:picLocks noChangeAspect="1"/>
          </p:cNvPicPr>
          <p:nvPr/>
        </p:nvPicPr>
        <p:blipFill rotWithShape="1">
          <a:blip r:embed="rId2"/>
          <a:srcRect l="21137" t="60026" r="44852" b="31739"/>
          <a:stretch/>
        </p:blipFill>
        <p:spPr>
          <a:xfrm>
            <a:off x="1771650" y="4948234"/>
            <a:ext cx="9020640" cy="1228725"/>
          </a:xfrm>
          <a:prstGeom prst="rect">
            <a:avLst/>
          </a:prstGeom>
        </p:spPr>
      </p:pic>
      <p:sp>
        <p:nvSpPr>
          <p:cNvPr id="6" name="Rectangle 5">
            <a:extLst>
              <a:ext uri="{FF2B5EF4-FFF2-40B4-BE49-F238E27FC236}">
                <a16:creationId xmlns:a16="http://schemas.microsoft.com/office/drawing/2014/main" id="{899A5DA4-7076-1111-A1F7-0F813B1BB042}"/>
              </a:ext>
            </a:extLst>
          </p:cNvPr>
          <p:cNvSpPr/>
          <p:nvPr/>
        </p:nvSpPr>
        <p:spPr>
          <a:xfrm>
            <a:off x="2162175" y="5464965"/>
            <a:ext cx="5229225" cy="276226"/>
          </a:xfrm>
          <a:prstGeom prst="rect">
            <a:avLst/>
          </a:prstGeom>
          <a:noFill/>
          <a:ln w="9525" cap="flat" cmpd="sng" algn="ctr">
            <a:solidFill>
              <a:srgbClr val="FF0000"/>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550150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F9F2-F62F-4E12-9DE4-5F806C5A318B}"/>
              </a:ext>
            </a:extLst>
          </p:cNvPr>
          <p:cNvSpPr>
            <a:spLocks noGrp="1"/>
          </p:cNvSpPr>
          <p:nvPr>
            <p:ph type="title"/>
          </p:nvPr>
        </p:nvSpPr>
        <p:spPr/>
        <p:txBody>
          <a:bodyPr/>
          <a:lstStyle/>
          <a:p>
            <a:r>
              <a:rPr lang="en-US" dirty="0"/>
              <a:t>Steps to Exploit</a:t>
            </a:r>
          </a:p>
        </p:txBody>
      </p:sp>
      <p:sp>
        <p:nvSpPr>
          <p:cNvPr id="3" name="Content Placeholder 2">
            <a:extLst>
              <a:ext uri="{FF2B5EF4-FFF2-40B4-BE49-F238E27FC236}">
                <a16:creationId xmlns:a16="http://schemas.microsoft.com/office/drawing/2014/main" id="{346501BC-7563-26DF-BEA6-653F00A4F713}"/>
              </a:ext>
            </a:extLst>
          </p:cNvPr>
          <p:cNvSpPr>
            <a:spLocks noGrp="1"/>
          </p:cNvSpPr>
          <p:nvPr>
            <p:ph idx="1"/>
          </p:nvPr>
        </p:nvSpPr>
        <p:spPr/>
        <p:txBody>
          <a:bodyPr>
            <a:normAutofit lnSpcReduction="10000"/>
          </a:bodyPr>
          <a:lstStyle/>
          <a:p>
            <a:r>
              <a:rPr lang="en-US" dirty="0"/>
              <a:t>Step 1 – Found the open port 5900 (service - </a:t>
            </a:r>
            <a:r>
              <a:rPr lang="en-US" dirty="0" err="1"/>
              <a:t>vnc</a:t>
            </a:r>
            <a:r>
              <a:rPr lang="en-US" dirty="0"/>
              <a:t>) through </a:t>
            </a:r>
            <a:r>
              <a:rPr lang="en-US" dirty="0" err="1"/>
              <a:t>nmap</a:t>
            </a:r>
            <a:r>
              <a:rPr lang="en-US" dirty="0"/>
              <a:t>.</a:t>
            </a:r>
          </a:p>
          <a:p>
            <a:r>
              <a:rPr lang="en-US" dirty="0"/>
              <a:t>Step 2 – Use Metasploit to exploit the open port.</a:t>
            </a:r>
          </a:p>
          <a:p>
            <a:r>
              <a:rPr lang="en-US" dirty="0"/>
              <a:t>Step 3 – We used </a:t>
            </a:r>
            <a:r>
              <a:rPr lang="en-US" dirty="0" err="1"/>
              <a:t>vnc_login</a:t>
            </a:r>
            <a:r>
              <a:rPr lang="en-US" dirty="0"/>
              <a:t> scanner present in Metasploit.</a:t>
            </a:r>
          </a:p>
          <a:p>
            <a:r>
              <a:rPr lang="en-US" dirty="0"/>
              <a:t>Step 4 – Set all the Parameters (RHOST)</a:t>
            </a:r>
          </a:p>
          <a:p>
            <a:r>
              <a:rPr lang="en-US" dirty="0"/>
              <a:t>Step 5 – Exploit</a:t>
            </a:r>
          </a:p>
          <a:p>
            <a:r>
              <a:rPr lang="en-US" dirty="0"/>
              <a:t>Step 6 – Open </a:t>
            </a:r>
            <a:r>
              <a:rPr lang="en-US" dirty="0" err="1"/>
              <a:t>vncviewer</a:t>
            </a:r>
            <a:r>
              <a:rPr lang="en-US" dirty="0"/>
              <a:t> in another terminal with target IP</a:t>
            </a:r>
          </a:p>
          <a:p>
            <a:r>
              <a:rPr lang="en-US" dirty="0"/>
              <a:t>Step 7  - Boom!! You got the access after typing the password.</a:t>
            </a:r>
          </a:p>
          <a:p>
            <a:endParaRPr lang="en-US" dirty="0"/>
          </a:p>
        </p:txBody>
      </p:sp>
    </p:spTree>
    <p:extLst>
      <p:ext uri="{BB962C8B-B14F-4D97-AF65-F5344CB8AC3E}">
        <p14:creationId xmlns:p14="http://schemas.microsoft.com/office/powerpoint/2010/main" val="354619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92D6-64BB-F5ED-9BCF-DBD3C2CB613E}"/>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7E361462-F46A-BD3F-5048-AB3328C9391F}"/>
              </a:ext>
            </a:extLst>
          </p:cNvPr>
          <p:cNvSpPr>
            <a:spLocks noGrp="1"/>
          </p:cNvSpPr>
          <p:nvPr>
            <p:ph idx="1"/>
          </p:nvPr>
        </p:nvSpPr>
        <p:spPr/>
        <p:txBody>
          <a:bodyPr/>
          <a:lstStyle/>
          <a:p>
            <a:r>
              <a:rPr lang="en-US" dirty="0"/>
              <a:t>Focus on line 3</a:t>
            </a:r>
          </a:p>
          <a:p>
            <a:pPr marL="36900" indent="0">
              <a:buNone/>
            </a:pPr>
            <a:endParaRPr lang="en-US" dirty="0"/>
          </a:p>
        </p:txBody>
      </p:sp>
      <p:pic>
        <p:nvPicPr>
          <p:cNvPr id="5" name="Picture 4">
            <a:extLst>
              <a:ext uri="{FF2B5EF4-FFF2-40B4-BE49-F238E27FC236}">
                <a16:creationId xmlns:a16="http://schemas.microsoft.com/office/drawing/2014/main" id="{D7072B3F-D4A0-409E-2952-679F969735B1}"/>
              </a:ext>
            </a:extLst>
          </p:cNvPr>
          <p:cNvPicPr>
            <a:picLocks noChangeAspect="1"/>
          </p:cNvPicPr>
          <p:nvPr/>
        </p:nvPicPr>
        <p:blipFill rotWithShape="1">
          <a:blip r:embed="rId2"/>
          <a:srcRect t="73561" r="65876" b="11516"/>
          <a:stretch/>
        </p:blipFill>
        <p:spPr>
          <a:xfrm>
            <a:off x="1161317" y="2981322"/>
            <a:ext cx="10106240" cy="2486027"/>
          </a:xfrm>
          <a:prstGeom prst="rect">
            <a:avLst/>
          </a:prstGeom>
        </p:spPr>
      </p:pic>
      <p:sp>
        <p:nvSpPr>
          <p:cNvPr id="6" name="Rectangle 5">
            <a:extLst>
              <a:ext uri="{FF2B5EF4-FFF2-40B4-BE49-F238E27FC236}">
                <a16:creationId xmlns:a16="http://schemas.microsoft.com/office/drawing/2014/main" id="{D0BEBA6F-F053-C7A7-D4EE-7A615E9018D5}"/>
              </a:ext>
            </a:extLst>
          </p:cNvPr>
          <p:cNvSpPr/>
          <p:nvPr/>
        </p:nvSpPr>
        <p:spPr>
          <a:xfrm>
            <a:off x="1161317" y="4048125"/>
            <a:ext cx="9973408" cy="342900"/>
          </a:xfrm>
          <a:prstGeom prst="rect">
            <a:avLst/>
          </a:prstGeom>
          <a:noFill/>
          <a:ln w="9525" cap="flat" cmpd="sng" algn="ctr">
            <a:solidFill>
              <a:schemeClr val="accent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73088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12AC-7E57-6024-249D-43F5267B10C6}"/>
              </a:ext>
            </a:extLst>
          </p:cNvPr>
          <p:cNvSpPr>
            <a:spLocks noGrp="1"/>
          </p:cNvSpPr>
          <p:nvPr>
            <p:ph type="title"/>
          </p:nvPr>
        </p:nvSpPr>
        <p:spPr/>
        <p:txBody>
          <a:bodyPr/>
          <a:lstStyle/>
          <a:p>
            <a:r>
              <a:rPr lang="en-US" dirty="0"/>
              <a:t>Proof of Concept (PoC)</a:t>
            </a:r>
          </a:p>
        </p:txBody>
      </p:sp>
      <p:sp>
        <p:nvSpPr>
          <p:cNvPr id="3" name="Content Placeholder 2">
            <a:extLst>
              <a:ext uri="{FF2B5EF4-FFF2-40B4-BE49-F238E27FC236}">
                <a16:creationId xmlns:a16="http://schemas.microsoft.com/office/drawing/2014/main" id="{806D72D3-B575-AE4F-3B94-8E0D3B8F444A}"/>
              </a:ext>
            </a:extLst>
          </p:cNvPr>
          <p:cNvSpPr>
            <a:spLocks noGrp="1"/>
          </p:cNvSpPr>
          <p:nvPr>
            <p:ph idx="1"/>
          </p:nvPr>
        </p:nvSpPr>
        <p:spPr/>
        <p:txBody>
          <a:bodyPr/>
          <a:lstStyle/>
          <a:p>
            <a:r>
              <a:rPr lang="en-US" dirty="0"/>
              <a:t>Exploitation</a:t>
            </a:r>
          </a:p>
          <a:p>
            <a:pPr marL="36900" indent="0">
              <a:buNone/>
            </a:pPr>
            <a:endParaRPr lang="en-US" dirty="0"/>
          </a:p>
        </p:txBody>
      </p:sp>
      <p:pic>
        <p:nvPicPr>
          <p:cNvPr id="5" name="Picture 4">
            <a:extLst>
              <a:ext uri="{FF2B5EF4-FFF2-40B4-BE49-F238E27FC236}">
                <a16:creationId xmlns:a16="http://schemas.microsoft.com/office/drawing/2014/main" id="{2D3DFB5E-1674-C799-9E82-9CC227B2E423}"/>
              </a:ext>
            </a:extLst>
          </p:cNvPr>
          <p:cNvPicPr>
            <a:picLocks noChangeAspect="1"/>
          </p:cNvPicPr>
          <p:nvPr/>
        </p:nvPicPr>
        <p:blipFill rotWithShape="1">
          <a:blip r:embed="rId2"/>
          <a:srcRect t="19772" r="67652" b="54699"/>
          <a:stretch/>
        </p:blipFill>
        <p:spPr>
          <a:xfrm>
            <a:off x="1771650" y="2581275"/>
            <a:ext cx="8110691" cy="3600450"/>
          </a:xfrm>
          <a:prstGeom prst="rect">
            <a:avLst/>
          </a:prstGeom>
        </p:spPr>
      </p:pic>
      <p:sp>
        <p:nvSpPr>
          <p:cNvPr id="6" name="Rectangle 5">
            <a:extLst>
              <a:ext uri="{FF2B5EF4-FFF2-40B4-BE49-F238E27FC236}">
                <a16:creationId xmlns:a16="http://schemas.microsoft.com/office/drawing/2014/main" id="{CE73C8CD-8C9C-900B-8412-5FB142254BBB}"/>
              </a:ext>
            </a:extLst>
          </p:cNvPr>
          <p:cNvSpPr/>
          <p:nvPr/>
        </p:nvSpPr>
        <p:spPr>
          <a:xfrm>
            <a:off x="1876425" y="3724275"/>
            <a:ext cx="2800350" cy="314325"/>
          </a:xfrm>
          <a:prstGeom prst="rect">
            <a:avLst/>
          </a:prstGeom>
          <a:noFill/>
          <a:ln w="9525" cap="flat" cmpd="sng" algn="ctr">
            <a:solidFill>
              <a:srgbClr val="FF0000"/>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120631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DF6E-6AEF-5A96-F814-B1D317049E71}"/>
              </a:ext>
            </a:extLst>
          </p:cNvPr>
          <p:cNvSpPr>
            <a:spLocks noGrp="1"/>
          </p:cNvSpPr>
          <p:nvPr>
            <p:ph type="title"/>
          </p:nvPr>
        </p:nvSpPr>
        <p:spPr/>
        <p:txBody>
          <a:bodyPr/>
          <a:lstStyle/>
          <a:p>
            <a:r>
              <a:rPr lang="en-US" dirty="0"/>
              <a:t>Proof of Concept (PoC)</a:t>
            </a:r>
          </a:p>
        </p:txBody>
      </p:sp>
      <p:pic>
        <p:nvPicPr>
          <p:cNvPr id="5" name="Content Placeholder 4">
            <a:extLst>
              <a:ext uri="{FF2B5EF4-FFF2-40B4-BE49-F238E27FC236}">
                <a16:creationId xmlns:a16="http://schemas.microsoft.com/office/drawing/2014/main" id="{561B74D4-DFAD-37DD-5D57-4F1D8A8259E8}"/>
              </a:ext>
            </a:extLst>
          </p:cNvPr>
          <p:cNvPicPr>
            <a:picLocks noGrp="1" noChangeAspect="1"/>
          </p:cNvPicPr>
          <p:nvPr>
            <p:ph idx="1"/>
          </p:nvPr>
        </p:nvPicPr>
        <p:blipFill rotWithShape="1">
          <a:blip r:embed="rId2"/>
          <a:srcRect l="34351" t="14103" r="11418" b="9744"/>
          <a:stretch/>
        </p:blipFill>
        <p:spPr>
          <a:xfrm>
            <a:off x="371474" y="2257424"/>
            <a:ext cx="3352801" cy="2648356"/>
          </a:xfrm>
        </p:spPr>
      </p:pic>
      <p:pic>
        <p:nvPicPr>
          <p:cNvPr id="7" name="Picture 6">
            <a:extLst>
              <a:ext uri="{FF2B5EF4-FFF2-40B4-BE49-F238E27FC236}">
                <a16:creationId xmlns:a16="http://schemas.microsoft.com/office/drawing/2014/main" id="{9A419DF0-BD03-D4DF-7A78-A6CA2302EF92}"/>
              </a:ext>
            </a:extLst>
          </p:cNvPr>
          <p:cNvPicPr>
            <a:picLocks noChangeAspect="1"/>
          </p:cNvPicPr>
          <p:nvPr/>
        </p:nvPicPr>
        <p:blipFill rotWithShape="1">
          <a:blip r:embed="rId2"/>
          <a:srcRect l="46675" t="30196" r="26887" b="35205"/>
          <a:stretch/>
        </p:blipFill>
        <p:spPr>
          <a:xfrm>
            <a:off x="4953527" y="1772055"/>
            <a:ext cx="6314030" cy="4648201"/>
          </a:xfrm>
          <a:prstGeom prst="rect">
            <a:avLst/>
          </a:prstGeom>
        </p:spPr>
      </p:pic>
      <p:sp>
        <p:nvSpPr>
          <p:cNvPr id="11" name="Arrow: Right 10">
            <a:extLst>
              <a:ext uri="{FF2B5EF4-FFF2-40B4-BE49-F238E27FC236}">
                <a16:creationId xmlns:a16="http://schemas.microsoft.com/office/drawing/2014/main" id="{D349AA87-2BE1-54FC-622D-C14B77F2FC1D}"/>
              </a:ext>
            </a:extLst>
          </p:cNvPr>
          <p:cNvSpPr/>
          <p:nvPr/>
        </p:nvSpPr>
        <p:spPr>
          <a:xfrm>
            <a:off x="3105150" y="3267075"/>
            <a:ext cx="1676400" cy="51435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EB8348-3D3C-0EF2-BC21-5CF80497BCE0}"/>
              </a:ext>
            </a:extLst>
          </p:cNvPr>
          <p:cNvSpPr/>
          <p:nvPr/>
        </p:nvSpPr>
        <p:spPr>
          <a:xfrm>
            <a:off x="4953527" y="2352675"/>
            <a:ext cx="2352148" cy="400050"/>
          </a:xfrm>
          <a:prstGeom prst="rect">
            <a:avLst/>
          </a:prstGeom>
          <a:noFill/>
          <a:ln w="9525" cap="flat" cmpd="sng" algn="ctr">
            <a:solidFill>
              <a:srgbClr val="FF0000"/>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24823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249F-DECE-E74D-2971-21A149A75430}"/>
              </a:ext>
            </a:extLst>
          </p:cNvPr>
          <p:cNvSpPr>
            <a:spLocks noGrp="1"/>
          </p:cNvSpPr>
          <p:nvPr>
            <p:ph type="title"/>
          </p:nvPr>
        </p:nvSpPr>
        <p:spPr/>
        <p:txBody>
          <a:bodyPr/>
          <a:lstStyle/>
          <a:p>
            <a:r>
              <a:rPr lang="en-US" dirty="0"/>
              <a:t>2) SSH – Initial Foothold</a:t>
            </a:r>
          </a:p>
        </p:txBody>
      </p:sp>
      <p:sp>
        <p:nvSpPr>
          <p:cNvPr id="3" name="Content Placeholder 2">
            <a:extLst>
              <a:ext uri="{FF2B5EF4-FFF2-40B4-BE49-F238E27FC236}">
                <a16:creationId xmlns:a16="http://schemas.microsoft.com/office/drawing/2014/main" id="{CFC7237B-EC97-63F3-064A-96941E20AD7E}"/>
              </a:ext>
            </a:extLst>
          </p:cNvPr>
          <p:cNvSpPr>
            <a:spLocks noGrp="1"/>
          </p:cNvSpPr>
          <p:nvPr>
            <p:ph idx="1"/>
          </p:nvPr>
        </p:nvSpPr>
        <p:spPr/>
        <p:txBody>
          <a:bodyPr/>
          <a:lstStyle/>
          <a:p>
            <a:r>
              <a:rPr lang="en-US" dirty="0"/>
              <a:t>SSH vulnerabilities typically involve weak authentication (e.g., default or weak passwords), outdated SSH protocol versions, or misconfigurations that allow unauthorized remote access to systems.</a:t>
            </a:r>
          </a:p>
          <a:p>
            <a:endParaRPr lang="en-US" dirty="0"/>
          </a:p>
        </p:txBody>
      </p:sp>
      <p:pic>
        <p:nvPicPr>
          <p:cNvPr id="5" name="Picture 4">
            <a:extLst>
              <a:ext uri="{FF2B5EF4-FFF2-40B4-BE49-F238E27FC236}">
                <a16:creationId xmlns:a16="http://schemas.microsoft.com/office/drawing/2014/main" id="{95FA3FFF-9B48-3666-65FA-BBF8A793C64D}"/>
              </a:ext>
            </a:extLst>
          </p:cNvPr>
          <p:cNvPicPr>
            <a:picLocks noChangeAspect="1"/>
          </p:cNvPicPr>
          <p:nvPr/>
        </p:nvPicPr>
        <p:blipFill rotWithShape="1">
          <a:blip r:embed="rId2"/>
          <a:srcRect l="22578" t="27083" r="44844" b="57917"/>
          <a:stretch/>
        </p:blipFill>
        <p:spPr>
          <a:xfrm>
            <a:off x="1381124" y="3600450"/>
            <a:ext cx="8863273" cy="2295524"/>
          </a:xfrm>
          <a:prstGeom prst="rect">
            <a:avLst/>
          </a:prstGeom>
        </p:spPr>
      </p:pic>
      <p:sp>
        <p:nvSpPr>
          <p:cNvPr id="6" name="Rectangle 5">
            <a:extLst>
              <a:ext uri="{FF2B5EF4-FFF2-40B4-BE49-F238E27FC236}">
                <a16:creationId xmlns:a16="http://schemas.microsoft.com/office/drawing/2014/main" id="{0CE378EC-3C15-44EA-8D02-5727644B429C}"/>
              </a:ext>
            </a:extLst>
          </p:cNvPr>
          <p:cNvSpPr/>
          <p:nvPr/>
        </p:nvSpPr>
        <p:spPr>
          <a:xfrm>
            <a:off x="1409700" y="5143500"/>
            <a:ext cx="2438400" cy="285750"/>
          </a:xfrm>
          <a:prstGeom prst="rect">
            <a:avLst/>
          </a:prstGeom>
          <a:noFill/>
          <a:ln w="9525" cap="flat" cmpd="sng" algn="ctr">
            <a:solidFill>
              <a:srgbClr val="FF0000"/>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0187119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{2461BA32-312C-4BBB-89F0-950CCFE30F4A}tf55705232_win32</Template>
  <TotalTime>236</TotalTime>
  <Words>876</Words>
  <Application>Microsoft Office PowerPoint</Application>
  <PresentationFormat>Widescreen</PresentationFormat>
  <Paragraphs>107</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Calibri</vt:lpstr>
      <vt:lpstr>Goudy Old Style</vt:lpstr>
      <vt:lpstr>Wingdings 2</vt:lpstr>
      <vt:lpstr>SlateVTI</vt:lpstr>
      <vt:lpstr>Group Presentation  Ethical Hacking (CYT 130) </vt:lpstr>
      <vt:lpstr>Statistics</vt:lpstr>
      <vt:lpstr>Vulnerabilities</vt:lpstr>
      <vt:lpstr>1) VNC – Initial Foothold</vt:lpstr>
      <vt:lpstr>Steps to Exploit</vt:lpstr>
      <vt:lpstr>Observation</vt:lpstr>
      <vt:lpstr>Proof of Concept (PoC)</vt:lpstr>
      <vt:lpstr>Proof of Concept (PoC)</vt:lpstr>
      <vt:lpstr>2) SSH – Initial Foothold</vt:lpstr>
      <vt:lpstr>Steps to Exploit</vt:lpstr>
      <vt:lpstr>Observation</vt:lpstr>
      <vt:lpstr>Proof of Concept (PoC)</vt:lpstr>
      <vt:lpstr>Proof of Concept (PoC)</vt:lpstr>
      <vt:lpstr>Distcc – Privilege Escaation</vt:lpstr>
      <vt:lpstr>Steps to Exploit </vt:lpstr>
      <vt:lpstr>Observation</vt:lpstr>
      <vt:lpstr>Proof of Concept</vt:lpstr>
      <vt:lpstr>4) SQL Injection - DVWA</vt:lpstr>
      <vt:lpstr>Observation</vt:lpstr>
      <vt:lpstr>Proof of Concept (PoC)</vt:lpstr>
      <vt:lpstr>5) Cross Site Scripting (XSS) - DVWA</vt:lpstr>
      <vt:lpstr>Observations</vt:lpstr>
      <vt:lpstr>Proof of Concept (PoC)</vt:lpstr>
      <vt:lpstr>6) Cross Site Request Forgery (CSRF)</vt:lpstr>
      <vt:lpstr>Observation</vt:lpstr>
      <vt:lpstr>Proof of Concept (PoC)</vt:lpstr>
      <vt:lpstr>Proof of Concept (PoC)</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Presentation  Ethical Hacking (CYT 130) </dc:title>
  <dc:creator>Ishan Patel</dc:creator>
  <cp:lastModifiedBy>Ishan Patel</cp:lastModifiedBy>
  <cp:revision>3</cp:revision>
  <dcterms:created xsi:type="dcterms:W3CDTF">2024-04-16T00:51:03Z</dcterms:created>
  <dcterms:modified xsi:type="dcterms:W3CDTF">2024-04-16T18:01:10Z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